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3"/>
  </p:notesMasterIdLst>
  <p:sldIdLst>
    <p:sldId id="270" r:id="rId2"/>
    <p:sldId id="271" r:id="rId3"/>
    <p:sldId id="256" r:id="rId4"/>
    <p:sldId id="258" r:id="rId5"/>
    <p:sldId id="259" r:id="rId6"/>
    <p:sldId id="266" r:id="rId7"/>
    <p:sldId id="268" r:id="rId8"/>
    <p:sldId id="269" r:id="rId9"/>
    <p:sldId id="267" r:id="rId10"/>
    <p:sldId id="261" r:id="rId11"/>
    <p:sldId id="262" r:id="rId12"/>
    <p:sldId id="263" r:id="rId13"/>
    <p:sldId id="264" r:id="rId14"/>
    <p:sldId id="265"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5" r:id="rId144"/>
    <p:sldId id="406" r:id="rId145"/>
    <p:sldId id="407" r:id="rId146"/>
    <p:sldId id="408" r:id="rId147"/>
    <p:sldId id="409" r:id="rId148"/>
    <p:sldId id="410" r:id="rId149"/>
    <p:sldId id="411" r:id="rId150"/>
    <p:sldId id="412" r:id="rId151"/>
    <p:sldId id="413" r:id="rId1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EB6C4-C38D-4459-8E0F-55C0E62A3B8B}" type="datetimeFigureOut">
              <a:rPr lang="es-MX" smtClean="0"/>
              <a:t>30/06/2017</a:t>
            </a:fld>
            <a:endParaRPr lang="es-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C30BA-3581-4028-8F3E-A856A8167B13}" type="slidenum">
              <a:rPr lang="es-MX" smtClean="0"/>
              <a:t>‹Nº›</a:t>
            </a:fld>
            <a:endParaRPr lang="es-MX"/>
          </a:p>
        </p:txBody>
      </p:sp>
    </p:spTree>
    <p:extLst>
      <p:ext uri="{BB962C8B-B14F-4D97-AF65-F5344CB8AC3E}">
        <p14:creationId xmlns:p14="http://schemas.microsoft.com/office/powerpoint/2010/main" val="1278065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FE97D2-4093-498C-9499-ECE074E818CE}"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4039417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E4E754-9BA2-4306-AC8A-3772BE906AA4}" type="datetime1">
              <a:rPr lang="es-MX" smtClean="0"/>
              <a:t>30/06/2017</a:t>
            </a:fld>
            <a:endParaRPr lang="es-MX"/>
          </a:p>
        </p:txBody>
      </p:sp>
      <p:sp>
        <p:nvSpPr>
          <p:cNvPr id="6" name="Footer Placeholder 5"/>
          <p:cNvSpPr>
            <a:spLocks noGrp="1"/>
          </p:cNvSpPr>
          <p:nvPr>
            <p:ph type="ftr" sz="quarter" idx="11"/>
          </p:nvPr>
        </p:nvSpPr>
        <p:spPr/>
        <p:txBody>
          <a:bodyPr/>
          <a:lstStyle/>
          <a:p>
            <a:r>
              <a:rPr lang="es-MX"/>
              <a:t>CIMOR ® 2016</a:t>
            </a:r>
          </a:p>
        </p:txBody>
      </p:sp>
      <p:sp>
        <p:nvSpPr>
          <p:cNvPr id="7" name="Slide Number Placeholder 6"/>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998959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EE6BB4D3-5F66-4366-ABA4-DF8BA249BDF7}"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692372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6B64724A-29DD-4816-9FFA-09045889E2EB}" type="datetime1">
              <a:rPr lang="es-MX" smtClean="0"/>
              <a:t>30/06/2017</a:t>
            </a:fld>
            <a:endParaRPr lang="es-MX"/>
          </a:p>
        </p:txBody>
      </p:sp>
      <p:sp>
        <p:nvSpPr>
          <p:cNvPr id="3" name="Footer Placeholder 2"/>
          <p:cNvSpPr>
            <a:spLocks noGrp="1"/>
          </p:cNvSpPr>
          <p:nvPr>
            <p:ph type="ftr" sz="quarter" idx="11"/>
          </p:nvPr>
        </p:nvSpPr>
        <p:spPr/>
        <p:txBody>
          <a:bodyPr/>
          <a:lstStyle/>
          <a:p>
            <a:r>
              <a:rPr lang="es-MX"/>
              <a:t>CIMOR ® 2016</a:t>
            </a:r>
          </a:p>
        </p:txBody>
      </p:sp>
      <p:sp>
        <p:nvSpPr>
          <p:cNvPr id="4" name="Slide Number Placeholder 3"/>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3154269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69A55C-4312-4BE3-9029-53E3EA26F270}"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2990381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FE885B-ADA5-476E-9A8E-40D2236197D4}"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6386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B345A5-016B-4ADE-BAEA-316F3068E28F}"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1324690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5C7A94-03CF-424F-8596-3ACE4DE3AAC0}" type="datetime1">
              <a:rPr lang="es-MX" smtClean="0"/>
              <a:t>30/06/2017</a:t>
            </a:fld>
            <a:endParaRPr lang="es-MX"/>
          </a:p>
        </p:txBody>
      </p:sp>
      <p:sp>
        <p:nvSpPr>
          <p:cNvPr id="5" name="Footer Placeholder 4"/>
          <p:cNvSpPr>
            <a:spLocks noGrp="1"/>
          </p:cNvSpPr>
          <p:nvPr>
            <p:ph type="ftr" sz="quarter" idx="11"/>
          </p:nvPr>
        </p:nvSpPr>
        <p:spPr/>
        <p:txBody>
          <a:bodyPr/>
          <a:lstStyle/>
          <a:p>
            <a:r>
              <a:rPr lang="es-MX"/>
              <a:t>CIMOR ® 2016</a:t>
            </a:r>
          </a:p>
        </p:txBody>
      </p:sp>
      <p:sp>
        <p:nvSpPr>
          <p:cNvPr id="6" name="Slide Number Placeholder 5"/>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3473800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E119D7-5F80-42E4-B02F-A768DE19796C}" type="datetime1">
              <a:rPr lang="es-MX" smtClean="0"/>
              <a:t>30/06/2017</a:t>
            </a:fld>
            <a:endParaRPr lang="es-MX"/>
          </a:p>
        </p:txBody>
      </p:sp>
      <p:sp>
        <p:nvSpPr>
          <p:cNvPr id="6" name="Footer Placeholder 5"/>
          <p:cNvSpPr>
            <a:spLocks noGrp="1"/>
          </p:cNvSpPr>
          <p:nvPr>
            <p:ph type="ftr" sz="quarter" idx="11"/>
          </p:nvPr>
        </p:nvSpPr>
        <p:spPr/>
        <p:txBody>
          <a:bodyPr/>
          <a:lstStyle/>
          <a:p>
            <a:r>
              <a:rPr lang="es-MX"/>
              <a:t>CIMOR ® 2016</a:t>
            </a:r>
          </a:p>
        </p:txBody>
      </p:sp>
      <p:sp>
        <p:nvSpPr>
          <p:cNvPr id="7" name="Slide Number Placeholder 6"/>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840315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77A0EB-81A3-4716-BFB0-4D7D1CEEB91A}" type="datetime1">
              <a:rPr lang="es-MX" smtClean="0"/>
              <a:t>30/06/2017</a:t>
            </a:fld>
            <a:endParaRPr lang="es-MX"/>
          </a:p>
        </p:txBody>
      </p:sp>
      <p:sp>
        <p:nvSpPr>
          <p:cNvPr id="8" name="Footer Placeholder 7"/>
          <p:cNvSpPr>
            <a:spLocks noGrp="1"/>
          </p:cNvSpPr>
          <p:nvPr>
            <p:ph type="ftr" sz="quarter" idx="11"/>
          </p:nvPr>
        </p:nvSpPr>
        <p:spPr/>
        <p:txBody>
          <a:bodyPr/>
          <a:lstStyle/>
          <a:p>
            <a:r>
              <a:rPr lang="es-MX"/>
              <a:t>CIMOR ® 2016</a:t>
            </a:r>
          </a:p>
        </p:txBody>
      </p:sp>
      <p:sp>
        <p:nvSpPr>
          <p:cNvPr id="9" name="Slide Number Placeholder 8"/>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3784479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526247-42C9-4F95-88D3-6F956CE44BF7}" type="datetime1">
              <a:rPr lang="es-MX" smtClean="0"/>
              <a:t>30/06/2017</a:t>
            </a:fld>
            <a:endParaRPr lang="es-MX"/>
          </a:p>
        </p:txBody>
      </p:sp>
      <p:sp>
        <p:nvSpPr>
          <p:cNvPr id="4" name="Footer Placeholder 3"/>
          <p:cNvSpPr>
            <a:spLocks noGrp="1"/>
          </p:cNvSpPr>
          <p:nvPr>
            <p:ph type="ftr" sz="quarter" idx="11"/>
          </p:nvPr>
        </p:nvSpPr>
        <p:spPr/>
        <p:txBody>
          <a:bodyPr/>
          <a:lstStyle/>
          <a:p>
            <a:r>
              <a:rPr lang="es-MX"/>
              <a:t>CIMOR ® 2016</a:t>
            </a:r>
          </a:p>
        </p:txBody>
      </p:sp>
      <p:sp>
        <p:nvSpPr>
          <p:cNvPr id="5" name="Slide Number Placeholder 4"/>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4089703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7FD00-A816-48B0-A8F3-2F21ED6693D5}" type="datetime1">
              <a:rPr lang="es-MX" smtClean="0"/>
              <a:t>30/06/2017</a:t>
            </a:fld>
            <a:endParaRPr lang="es-MX"/>
          </a:p>
        </p:txBody>
      </p:sp>
      <p:sp>
        <p:nvSpPr>
          <p:cNvPr id="3" name="Footer Placeholder 2"/>
          <p:cNvSpPr>
            <a:spLocks noGrp="1"/>
          </p:cNvSpPr>
          <p:nvPr>
            <p:ph type="ftr" sz="quarter" idx="11"/>
          </p:nvPr>
        </p:nvSpPr>
        <p:spPr/>
        <p:txBody>
          <a:bodyPr/>
          <a:lstStyle/>
          <a:p>
            <a:r>
              <a:rPr lang="es-MX"/>
              <a:t>CIMOR ® 2016</a:t>
            </a:r>
          </a:p>
        </p:txBody>
      </p:sp>
      <p:sp>
        <p:nvSpPr>
          <p:cNvPr id="4" name="Slide Number Placeholder 3"/>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142242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1D84262-2C04-4932-9E16-62981D59BF31}" type="datetime1">
              <a:rPr lang="es-MX" smtClean="0"/>
              <a:t>30/06/2017</a:t>
            </a:fld>
            <a:endParaRPr lang="es-MX"/>
          </a:p>
        </p:txBody>
      </p:sp>
      <p:sp>
        <p:nvSpPr>
          <p:cNvPr id="6" name="Footer Placeholder 5"/>
          <p:cNvSpPr>
            <a:spLocks noGrp="1"/>
          </p:cNvSpPr>
          <p:nvPr>
            <p:ph type="ftr" sz="quarter" idx="11"/>
          </p:nvPr>
        </p:nvSpPr>
        <p:spPr/>
        <p:txBody>
          <a:bodyPr/>
          <a:lstStyle/>
          <a:p>
            <a:r>
              <a:rPr lang="es-MX"/>
              <a:t>CIMOR ® 2016</a:t>
            </a:r>
          </a:p>
        </p:txBody>
      </p:sp>
      <p:sp>
        <p:nvSpPr>
          <p:cNvPr id="7" name="Slide Number Placeholder 6"/>
          <p:cNvSpPr>
            <a:spLocks noGrp="1"/>
          </p:cNvSpPr>
          <p:nvPr>
            <p:ph type="sldNum" sz="quarter" idx="12"/>
          </p:nvPr>
        </p:nvSpPr>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1738933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EE526BE8-C405-44DE-B8A1-62BEE729FEC6}" type="datetime1">
              <a:rPr lang="es-MX" smtClean="0"/>
              <a:t>30/06/2017</a:t>
            </a:fld>
            <a:endParaRPr lang="es-MX"/>
          </a:p>
        </p:txBody>
      </p:sp>
      <p:sp>
        <p:nvSpPr>
          <p:cNvPr id="6" name="Footer Placeholder 5"/>
          <p:cNvSpPr>
            <a:spLocks noGrp="1"/>
          </p:cNvSpPr>
          <p:nvPr>
            <p:ph type="ftr" sz="quarter" idx="11"/>
          </p:nvPr>
        </p:nvSpPr>
        <p:spPr>
          <a:xfrm>
            <a:off x="590396" y="6041362"/>
            <a:ext cx="3295413" cy="365125"/>
          </a:xfrm>
        </p:spPr>
        <p:txBody>
          <a:bodyPr/>
          <a:lstStyle/>
          <a:p>
            <a:r>
              <a:rPr lang="es-MX"/>
              <a:t>CIMOR ® 2016</a:t>
            </a:r>
          </a:p>
        </p:txBody>
      </p:sp>
      <p:sp>
        <p:nvSpPr>
          <p:cNvPr id="7" name="Slide Number Placeholder 6"/>
          <p:cNvSpPr>
            <a:spLocks noGrp="1"/>
          </p:cNvSpPr>
          <p:nvPr>
            <p:ph type="sldNum" sz="quarter" idx="12"/>
          </p:nvPr>
        </p:nvSpPr>
        <p:spPr>
          <a:xfrm>
            <a:off x="4862689" y="5915888"/>
            <a:ext cx="1062155" cy="490599"/>
          </a:xfrm>
        </p:spPr>
        <p:txBody>
          <a:bodyPr/>
          <a:lstStyle/>
          <a:p>
            <a:fld id="{77B6DD24-5EE4-4EB4-BADA-5098FB1BB1EF}" type="slidenum">
              <a:rPr lang="es-MX" smtClean="0"/>
              <a:t>‹Nº›</a:t>
            </a:fld>
            <a:endParaRPr lang="es-MX"/>
          </a:p>
        </p:txBody>
      </p:sp>
    </p:spTree>
    <p:extLst>
      <p:ext uri="{BB962C8B-B14F-4D97-AF65-F5344CB8AC3E}">
        <p14:creationId xmlns:p14="http://schemas.microsoft.com/office/powerpoint/2010/main" val="3217655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s-MX"/>
              <a:t>CIMOR ® 2016</a:t>
            </a:r>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59DAF43-9549-4606-A339-CD6997AD6F34}" type="datetime1">
              <a:rPr lang="es-MX" smtClean="0"/>
              <a:t>30/06/2017</a:t>
            </a:fld>
            <a:endParaRPr lang="es-MX"/>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77B6DD24-5EE4-4EB4-BADA-5098FB1BB1EF}" type="slidenum">
              <a:rPr lang="es-MX" smtClean="0"/>
              <a:t>‹Nº›</a:t>
            </a:fld>
            <a:endParaRPr lang="es-MX"/>
          </a:p>
        </p:txBody>
      </p:sp>
    </p:spTree>
    <p:extLst>
      <p:ext uri="{BB962C8B-B14F-4D97-AF65-F5344CB8AC3E}">
        <p14:creationId xmlns:p14="http://schemas.microsoft.com/office/powerpoint/2010/main" val="27996119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sldNum="0" hd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5" name="Picture 2" descr="http://cimor.org.mx/images/logo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5225" y="1752427"/>
            <a:ext cx="3334656" cy="333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7525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Output</a:t>
            </a:r>
          </a:p>
        </p:txBody>
      </p:sp>
      <p:sp>
        <p:nvSpPr>
          <p:cNvPr id="3" name="Content Placeholder 2"/>
          <p:cNvSpPr>
            <a:spLocks noGrp="1"/>
          </p:cNvSpPr>
          <p:nvPr>
            <p:ph idx="1"/>
          </p:nvPr>
        </p:nvSpPr>
        <p:spPr/>
        <p:txBody>
          <a:bodyPr/>
          <a:lstStyle/>
          <a:p>
            <a:pPr marL="0" indent="0">
              <a:buNone/>
            </a:pPr>
            <a:r>
              <a:rPr lang="es-MX" dirty="0"/>
              <a:t>Existen 4 tipos de salida de elementos de JavaScript:</a:t>
            </a:r>
          </a:p>
          <a:p>
            <a:pPr>
              <a:buFont typeface="+mj-lt"/>
              <a:buAutoNum type="arabicPeriod"/>
            </a:pPr>
            <a:r>
              <a:rPr lang="es-MX" b="1" dirty="0" err="1"/>
              <a:t>window.alert</a:t>
            </a:r>
            <a:r>
              <a:rPr lang="es-MX" b="1" dirty="0"/>
              <a:t>()</a:t>
            </a:r>
            <a:r>
              <a:rPr lang="es-MX" dirty="0"/>
              <a:t>.</a:t>
            </a:r>
          </a:p>
          <a:p>
            <a:pPr>
              <a:buFont typeface="+mj-lt"/>
              <a:buAutoNum type="arabicPeriod"/>
            </a:pPr>
            <a:r>
              <a:rPr lang="es-MX" b="1" dirty="0" err="1"/>
              <a:t>document.write</a:t>
            </a:r>
            <a:r>
              <a:rPr lang="es-MX" b="1" dirty="0"/>
              <a:t>().</a:t>
            </a:r>
          </a:p>
          <a:p>
            <a:pPr>
              <a:buFont typeface="+mj-lt"/>
              <a:buAutoNum type="arabicPeriod"/>
            </a:pPr>
            <a:r>
              <a:rPr lang="es-MX" b="1" dirty="0" err="1"/>
              <a:t>innerHTML</a:t>
            </a:r>
            <a:r>
              <a:rPr lang="es-MX" dirty="0"/>
              <a:t>.</a:t>
            </a:r>
          </a:p>
          <a:p>
            <a:pPr>
              <a:buFont typeface="+mj-lt"/>
              <a:buAutoNum type="arabicPeriod"/>
            </a:pPr>
            <a:r>
              <a:rPr lang="es-MX" b="1" dirty="0"/>
              <a:t>console.log()</a:t>
            </a:r>
            <a:r>
              <a:rPr lang="es-MX" dirty="0"/>
              <a:t>.</a:t>
            </a:r>
          </a:p>
        </p:txBody>
      </p:sp>
      <p:sp>
        <p:nvSpPr>
          <p:cNvPr id="4" name="Footer Placeholder 3"/>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3629134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Radio </a:t>
            </a:r>
            <a:r>
              <a:rPr lang="es-MX" dirty="0" err="1" smtClean="0"/>
              <a:t>Buttons</a:t>
            </a:r>
            <a:endParaRPr lang="es-MX" dirty="0"/>
          </a:p>
        </p:txBody>
      </p:sp>
      <p:sp>
        <p:nvSpPr>
          <p:cNvPr id="3" name="Marcador de contenido 2"/>
          <p:cNvSpPr>
            <a:spLocks noGrp="1"/>
          </p:cNvSpPr>
          <p:nvPr>
            <p:ph idx="1"/>
          </p:nvPr>
        </p:nvSpPr>
        <p:spPr/>
        <p:txBody>
          <a:bodyPr>
            <a:normAutofit/>
          </a:bodyPr>
          <a:lstStyle/>
          <a:p>
            <a:pPr marL="0" indent="0" algn="ctr">
              <a:buNone/>
            </a:pPr>
            <a:r>
              <a:rPr lang="es-MX" sz="2000" dirty="0">
                <a:latin typeface="Consolas" panose="020B0609020204030204" pitchFamily="49" charset="0"/>
              </a:rPr>
              <a:t>&lt;input </a:t>
            </a:r>
            <a:r>
              <a:rPr lang="es-MX" sz="2000" dirty="0" err="1">
                <a:latin typeface="Consolas" panose="020B0609020204030204" pitchFamily="49" charset="0"/>
              </a:rPr>
              <a:t>type</a:t>
            </a:r>
            <a:r>
              <a:rPr lang="es-MX" sz="2000" dirty="0">
                <a:latin typeface="Consolas" panose="020B0609020204030204" pitchFamily="49" charset="0"/>
              </a:rPr>
              <a:t>="radio" </a:t>
            </a:r>
            <a:r>
              <a:rPr lang="es-MX" sz="2000" dirty="0" err="1">
                <a:latin typeface="Consolas" panose="020B0609020204030204" pitchFamily="49" charset="0"/>
              </a:rPr>
              <a:t>value</a:t>
            </a:r>
            <a:r>
              <a:rPr lang="es-MX" sz="2000" dirty="0">
                <a:latin typeface="Consolas" panose="020B0609020204030204" pitchFamily="49" charset="0"/>
              </a:rPr>
              <a:t>="si" </a:t>
            </a:r>
            <a:r>
              <a:rPr lang="es-MX" sz="2000" dirty="0" err="1">
                <a:latin typeface="Consolas" panose="020B0609020204030204" pitchFamily="49" charset="0"/>
              </a:rPr>
              <a:t>name</a:t>
            </a:r>
            <a:r>
              <a:rPr lang="es-MX" sz="2000" dirty="0">
                <a:latin typeface="Consolas" panose="020B0609020204030204" pitchFamily="49" charset="0"/>
              </a:rPr>
              <a:t>="pregunta" id="</a:t>
            </a:r>
            <a:r>
              <a:rPr lang="es-MX" sz="2000" dirty="0" err="1">
                <a:latin typeface="Consolas" panose="020B0609020204030204" pitchFamily="49" charset="0"/>
              </a:rPr>
              <a:t>pregunta_si</a:t>
            </a:r>
            <a:r>
              <a:rPr lang="es-MX" sz="2000" dirty="0">
                <a:latin typeface="Consolas" panose="020B0609020204030204" pitchFamily="49" charset="0"/>
              </a:rPr>
              <a:t>"/&gt; SI</a:t>
            </a:r>
          </a:p>
          <a:p>
            <a:pPr marL="0" indent="0" algn="ctr">
              <a:buNone/>
            </a:pPr>
            <a:r>
              <a:rPr lang="es-MX" sz="2000" dirty="0">
                <a:latin typeface="Consolas" panose="020B0609020204030204" pitchFamily="49" charset="0"/>
              </a:rPr>
              <a:t>&lt;input </a:t>
            </a:r>
            <a:r>
              <a:rPr lang="es-MX" sz="2000" dirty="0" err="1">
                <a:latin typeface="Consolas" panose="020B0609020204030204" pitchFamily="49" charset="0"/>
              </a:rPr>
              <a:t>type</a:t>
            </a:r>
            <a:r>
              <a:rPr lang="es-MX" sz="2000" dirty="0">
                <a:latin typeface="Consolas" panose="020B0609020204030204" pitchFamily="49" charset="0"/>
              </a:rPr>
              <a:t>="radio" </a:t>
            </a:r>
            <a:r>
              <a:rPr lang="es-MX" sz="2000" dirty="0" err="1">
                <a:latin typeface="Consolas" panose="020B0609020204030204" pitchFamily="49" charset="0"/>
              </a:rPr>
              <a:t>value</a:t>
            </a:r>
            <a:r>
              <a:rPr lang="es-MX" sz="2000" dirty="0">
                <a:latin typeface="Consolas" panose="020B0609020204030204" pitchFamily="49" charset="0"/>
              </a:rPr>
              <a:t>="no" </a:t>
            </a:r>
            <a:r>
              <a:rPr lang="es-MX" sz="2000" dirty="0" err="1">
                <a:latin typeface="Consolas" panose="020B0609020204030204" pitchFamily="49" charset="0"/>
              </a:rPr>
              <a:t>name</a:t>
            </a:r>
            <a:r>
              <a:rPr lang="es-MX" sz="2000" dirty="0">
                <a:latin typeface="Consolas" panose="020B0609020204030204" pitchFamily="49" charset="0"/>
              </a:rPr>
              <a:t>="pregunta" id="</a:t>
            </a:r>
            <a:r>
              <a:rPr lang="es-MX" sz="2000" dirty="0" err="1">
                <a:latin typeface="Consolas" panose="020B0609020204030204" pitchFamily="49" charset="0"/>
              </a:rPr>
              <a:t>pregunta_no</a:t>
            </a:r>
            <a:r>
              <a:rPr lang="es-MX" sz="2000" dirty="0">
                <a:latin typeface="Consolas" panose="020B0609020204030204" pitchFamily="49" charset="0"/>
              </a:rPr>
              <a:t>"/&gt; NO</a:t>
            </a:r>
          </a:p>
          <a:p>
            <a:pPr marL="0" indent="0" algn="ctr">
              <a:buNone/>
            </a:pPr>
            <a:r>
              <a:rPr lang="es-MX" sz="2000" dirty="0">
                <a:latin typeface="Consolas" panose="020B0609020204030204" pitchFamily="49" charset="0"/>
              </a:rPr>
              <a:t>&lt;input </a:t>
            </a:r>
            <a:r>
              <a:rPr lang="es-MX" sz="2000" dirty="0" err="1">
                <a:latin typeface="Consolas" panose="020B0609020204030204" pitchFamily="49" charset="0"/>
              </a:rPr>
              <a:t>type</a:t>
            </a:r>
            <a:r>
              <a:rPr lang="es-MX" sz="2000" dirty="0">
                <a:latin typeface="Consolas" panose="020B0609020204030204" pitchFamily="49" charset="0"/>
              </a:rPr>
              <a:t>="radio" </a:t>
            </a:r>
            <a:r>
              <a:rPr lang="es-MX" sz="2000" dirty="0" err="1">
                <a:latin typeface="Consolas" panose="020B0609020204030204" pitchFamily="49" charset="0"/>
              </a:rPr>
              <a:t>value</a:t>
            </a:r>
            <a:r>
              <a:rPr lang="es-MX" sz="2000" dirty="0">
                <a:latin typeface="Consolas" panose="020B0609020204030204" pitchFamily="49" charset="0"/>
              </a:rPr>
              <a:t>="</a:t>
            </a:r>
            <a:r>
              <a:rPr lang="es-MX" sz="2000" dirty="0" smtClean="0">
                <a:latin typeface="Consolas" panose="020B0609020204030204" pitchFamily="49" charset="0"/>
              </a:rPr>
              <a:t>na" </a:t>
            </a:r>
            <a:r>
              <a:rPr lang="es-MX" sz="2000" dirty="0" err="1">
                <a:latin typeface="Consolas" panose="020B0609020204030204" pitchFamily="49" charset="0"/>
              </a:rPr>
              <a:t>name</a:t>
            </a:r>
            <a:r>
              <a:rPr lang="es-MX" sz="2000" dirty="0">
                <a:latin typeface="Consolas" panose="020B0609020204030204" pitchFamily="49" charset="0"/>
              </a:rPr>
              <a:t>="pregunta" id="</a:t>
            </a:r>
            <a:r>
              <a:rPr lang="es-MX" sz="2000" dirty="0" err="1" smtClean="0">
                <a:latin typeface="Consolas" panose="020B0609020204030204" pitchFamily="49" charset="0"/>
              </a:rPr>
              <a:t>pregunta_na</a:t>
            </a:r>
            <a:r>
              <a:rPr lang="es-MX" sz="2000" dirty="0" smtClean="0">
                <a:latin typeface="Consolas" panose="020B0609020204030204" pitchFamily="49" charset="0"/>
              </a:rPr>
              <a:t>"/&gt; NA</a:t>
            </a:r>
            <a:endParaRPr lang="es-MX" sz="20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100</a:t>
            </a:fld>
            <a:endParaRPr lang="en-US" dirty="0"/>
          </a:p>
        </p:txBody>
      </p:sp>
    </p:spTree>
    <p:extLst>
      <p:ext uri="{BB962C8B-B14F-4D97-AF65-F5344CB8AC3E}">
        <p14:creationId xmlns:p14="http://schemas.microsoft.com/office/powerpoint/2010/main" val="34225647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endParaRPr lang="es-MX" dirty="0"/>
          </a:p>
        </p:txBody>
      </p:sp>
      <p:sp>
        <p:nvSpPr>
          <p:cNvPr id="3" name="Marcador de contenido 2"/>
          <p:cNvSpPr>
            <a:spLocks noGrp="1"/>
          </p:cNvSpPr>
          <p:nvPr>
            <p:ph idx="1"/>
          </p:nvPr>
        </p:nvSpPr>
        <p:spPr>
          <a:xfrm>
            <a:off x="831906" y="2370204"/>
            <a:ext cx="10554574" cy="3636511"/>
          </a:xfrm>
        </p:spPr>
        <p:txBody>
          <a:bodyPr/>
          <a:lstStyle/>
          <a:p>
            <a:r>
              <a:rPr lang="es-MX" dirty="0"/>
              <a:t>S</a:t>
            </a:r>
            <a:r>
              <a:rPr lang="es-MX" dirty="0" smtClean="0"/>
              <a:t>on </a:t>
            </a:r>
            <a:r>
              <a:rPr lang="es-MX" dirty="0"/>
              <a:t>muy similares a los </a:t>
            </a:r>
            <a:r>
              <a:rPr lang="es-MX" i="1" dirty="0" smtClean="0"/>
              <a:t>radio </a:t>
            </a:r>
            <a:r>
              <a:rPr lang="es-MX" i="1" dirty="0" err="1" smtClean="0"/>
              <a:t>button</a:t>
            </a:r>
            <a:r>
              <a:rPr lang="es-MX" dirty="0"/>
              <a:t>, salvo que en este caso se debe comprobar cada </a:t>
            </a:r>
            <a:r>
              <a:rPr lang="es-MX" i="1" dirty="0" err="1"/>
              <a:t>checkbox</a:t>
            </a:r>
            <a:r>
              <a:rPr lang="es-MX" dirty="0"/>
              <a:t> de forma independiente del resto</a:t>
            </a:r>
            <a:r>
              <a:rPr lang="es-MX" dirty="0" smtClean="0"/>
              <a:t>.</a:t>
            </a:r>
          </a:p>
          <a:p>
            <a:endParaRPr lang="es-MX" dirty="0" smtClean="0"/>
          </a:p>
          <a:p>
            <a:r>
              <a:rPr lang="es-MX" dirty="0" smtClean="0"/>
              <a:t> </a:t>
            </a:r>
            <a:r>
              <a:rPr lang="es-MX" dirty="0"/>
              <a:t>El motivo es que los grupos de </a:t>
            </a:r>
            <a:r>
              <a:rPr lang="es-MX" i="1" dirty="0" err="1"/>
              <a:t>radiobutton</a:t>
            </a:r>
            <a:r>
              <a:rPr lang="es-MX" dirty="0"/>
              <a:t> son mutuamente excluyentes y sólo se puede seleccionar uno de ellos cada vez. </a:t>
            </a:r>
          </a:p>
          <a:p>
            <a:pPr marL="0" indent="0">
              <a:buNone/>
            </a:pPr>
            <a:endParaRPr lang="es-MX" dirty="0" smtClean="0"/>
          </a:p>
          <a:p>
            <a:r>
              <a:rPr lang="es-MX" dirty="0" smtClean="0"/>
              <a:t>Por </a:t>
            </a:r>
            <a:r>
              <a:rPr lang="es-MX" dirty="0"/>
              <a:t>su parte, los </a:t>
            </a:r>
            <a:r>
              <a:rPr lang="es-MX" i="1" dirty="0" err="1"/>
              <a:t>checkbox</a:t>
            </a:r>
            <a:r>
              <a:rPr lang="es-MX" dirty="0"/>
              <a:t> se pueden seleccionar de forma independiente respecto de los demás.</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101</a:t>
            </a:fld>
            <a:endParaRPr lang="en-US" dirty="0"/>
          </a:p>
        </p:txBody>
      </p:sp>
    </p:spTree>
    <p:extLst>
      <p:ext uri="{BB962C8B-B14F-4D97-AF65-F5344CB8AC3E}">
        <p14:creationId xmlns:p14="http://schemas.microsoft.com/office/powerpoint/2010/main" val="33603702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endParaRPr lang="es-MX" dirty="0"/>
          </a:p>
        </p:txBody>
      </p:sp>
      <p:sp>
        <p:nvSpPr>
          <p:cNvPr id="3" name="Marcador de contenido 2"/>
          <p:cNvSpPr>
            <a:spLocks noGrp="1"/>
          </p:cNvSpPr>
          <p:nvPr>
            <p:ph idx="1"/>
          </p:nvPr>
        </p:nvSpPr>
        <p:spPr/>
        <p:txBody>
          <a:bodyPr/>
          <a:lstStyle/>
          <a:p>
            <a:r>
              <a:rPr lang="es-MX" dirty="0"/>
              <a:t>Si se dispone de los siguientes </a:t>
            </a:r>
            <a:r>
              <a:rPr lang="es-MX" i="1" dirty="0" err="1"/>
              <a:t>checkbox</a:t>
            </a:r>
            <a:r>
              <a:rPr lang="es-MX" dirty="0" smtClean="0"/>
              <a:t>:</a:t>
            </a:r>
          </a:p>
          <a:p>
            <a:pPr marL="0" indent="0">
              <a:buNone/>
            </a:pPr>
            <a:r>
              <a:rPr lang="es-MX" dirty="0"/>
              <a:t> </a:t>
            </a:r>
            <a:endParaRPr lang="es-MX" dirty="0" smtClean="0"/>
          </a:p>
          <a:p>
            <a:pPr marL="0" indent="0" algn="ctr">
              <a:buNone/>
            </a:pPr>
            <a:r>
              <a:rPr lang="es-MX" dirty="0">
                <a:latin typeface="Consolas" panose="020B0609020204030204" pitchFamily="49" charset="0"/>
              </a:rPr>
              <a:t>&lt;input </a:t>
            </a:r>
            <a:r>
              <a:rPr lang="es-MX" dirty="0" err="1">
                <a:latin typeface="Consolas" panose="020B0609020204030204" pitchFamily="49" charset="0"/>
              </a:rPr>
              <a:t>type</a:t>
            </a:r>
            <a:r>
              <a:rPr lang="es-MX" dirty="0">
                <a:latin typeface="Consolas" panose="020B0609020204030204" pitchFamily="49" charset="0"/>
              </a:rPr>
              <a:t>="</a:t>
            </a:r>
            <a:r>
              <a:rPr lang="es-MX" dirty="0" err="1">
                <a:latin typeface="Consolas" panose="020B0609020204030204" pitchFamily="49" charset="0"/>
              </a:rPr>
              <a:t>checkbox</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="condiciones" </a:t>
            </a:r>
            <a:r>
              <a:rPr lang="es-MX" dirty="0" err="1">
                <a:latin typeface="Consolas" panose="020B0609020204030204" pitchFamily="49" charset="0"/>
              </a:rPr>
              <a:t>name</a:t>
            </a:r>
            <a:r>
              <a:rPr lang="es-MX" dirty="0">
                <a:latin typeface="Consolas" panose="020B0609020204030204" pitchFamily="49" charset="0"/>
              </a:rPr>
              <a:t>="condiciones" id="condiciones"/&gt; He leído y acepto las </a:t>
            </a:r>
            <a:r>
              <a:rPr lang="es-MX" dirty="0" smtClean="0">
                <a:latin typeface="Consolas" panose="020B0609020204030204" pitchFamily="49" charset="0"/>
              </a:rPr>
              <a:t>condiciones</a:t>
            </a:r>
          </a:p>
          <a:p>
            <a:pPr marL="0" indent="0" algn="ctr">
              <a:buNone/>
            </a:pPr>
            <a:endParaRPr lang="es-MX" dirty="0">
              <a:latin typeface="Consolas" panose="020B0609020204030204" pitchFamily="49" charset="0"/>
            </a:endParaRPr>
          </a:p>
          <a:p>
            <a:pPr marL="0" indent="0" algn="ctr">
              <a:buNone/>
            </a:pPr>
            <a:r>
              <a:rPr lang="es-MX" dirty="0">
                <a:latin typeface="Consolas" panose="020B0609020204030204" pitchFamily="49" charset="0"/>
              </a:rPr>
              <a:t>&lt;input </a:t>
            </a:r>
            <a:r>
              <a:rPr lang="es-MX" dirty="0" err="1">
                <a:latin typeface="Consolas" panose="020B0609020204030204" pitchFamily="49" charset="0"/>
              </a:rPr>
              <a:t>type</a:t>
            </a:r>
            <a:r>
              <a:rPr lang="es-MX" dirty="0">
                <a:latin typeface="Consolas" panose="020B0609020204030204" pitchFamily="49" charset="0"/>
              </a:rPr>
              <a:t>="</a:t>
            </a:r>
            <a:r>
              <a:rPr lang="es-MX" dirty="0" err="1">
                <a:latin typeface="Consolas" panose="020B0609020204030204" pitchFamily="49" charset="0"/>
              </a:rPr>
              <a:t>checkbox</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="privacidad" </a:t>
            </a:r>
            <a:r>
              <a:rPr lang="es-MX" dirty="0" err="1">
                <a:latin typeface="Consolas" panose="020B0609020204030204" pitchFamily="49" charset="0"/>
              </a:rPr>
              <a:t>name</a:t>
            </a:r>
            <a:r>
              <a:rPr lang="es-MX" dirty="0">
                <a:latin typeface="Consolas" panose="020B0609020204030204" pitchFamily="49" charset="0"/>
              </a:rPr>
              <a:t>="privacidad" id="privacidad"/&gt; He leído la política de privacidad</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102</a:t>
            </a:fld>
            <a:endParaRPr lang="en-US" dirty="0"/>
          </a:p>
        </p:txBody>
      </p:sp>
    </p:spTree>
    <p:extLst>
      <p:ext uri="{BB962C8B-B14F-4D97-AF65-F5344CB8AC3E}">
        <p14:creationId xmlns:p14="http://schemas.microsoft.com/office/powerpoint/2010/main" val="318650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CheckBox</a:t>
            </a:r>
            <a:endParaRPr lang="es-MX" dirty="0"/>
          </a:p>
        </p:txBody>
      </p:sp>
      <p:sp>
        <p:nvSpPr>
          <p:cNvPr id="3" name="Marcador de contenido 2"/>
          <p:cNvSpPr>
            <a:spLocks noGrp="1"/>
          </p:cNvSpPr>
          <p:nvPr>
            <p:ph idx="1"/>
          </p:nvPr>
        </p:nvSpPr>
        <p:spPr>
          <a:xfrm>
            <a:off x="810000" y="2971799"/>
            <a:ext cx="10554574" cy="3250069"/>
          </a:xfrm>
        </p:spPr>
        <p:txBody>
          <a:bodyPr>
            <a:normAutofit/>
          </a:bodyPr>
          <a:lstStyle/>
          <a:p>
            <a:r>
              <a:rPr lang="es-MX" dirty="0"/>
              <a:t>Utilizando la propiedad </a:t>
            </a:r>
            <a:r>
              <a:rPr lang="es-MX" dirty="0" err="1"/>
              <a:t>checked</a:t>
            </a:r>
            <a:r>
              <a:rPr lang="es-MX" dirty="0"/>
              <a:t>, es posible comprobar si cada </a:t>
            </a:r>
            <a:r>
              <a:rPr lang="es-MX" dirty="0" err="1"/>
              <a:t>checkbox</a:t>
            </a:r>
            <a:r>
              <a:rPr lang="es-MX" dirty="0"/>
              <a:t> ha sido seleccionado</a:t>
            </a:r>
            <a:r>
              <a:rPr lang="es-MX" dirty="0" smtClean="0"/>
              <a:t>:</a:t>
            </a:r>
          </a:p>
          <a:p>
            <a:pPr marL="0" indent="0">
              <a:buNone/>
            </a:pPr>
            <a:r>
              <a:rPr lang="es-MX" dirty="0"/>
              <a:t> </a:t>
            </a:r>
          </a:p>
          <a:p>
            <a:pPr marL="0" indent="0" algn="ctr">
              <a:buNone/>
            </a:pPr>
            <a:r>
              <a:rPr lang="es-MX" dirty="0" err="1">
                <a:latin typeface="Consolas" panose="020B0609020204030204" pitchFamily="49" charset="0"/>
              </a:rPr>
              <a:t>var</a:t>
            </a:r>
            <a:r>
              <a:rPr lang="es-MX" dirty="0">
                <a:latin typeface="Consolas" panose="020B0609020204030204" pitchFamily="49" charset="0"/>
              </a:rPr>
              <a:t> elemento = </a:t>
            </a:r>
            <a:r>
              <a:rPr lang="es-MX" dirty="0" err="1">
                <a:latin typeface="Consolas" panose="020B0609020204030204" pitchFamily="49" charset="0"/>
              </a:rPr>
              <a:t>document.getElementById</a:t>
            </a:r>
            <a:r>
              <a:rPr lang="es-MX" dirty="0">
                <a:latin typeface="Consolas" panose="020B0609020204030204" pitchFamily="49" charset="0"/>
              </a:rPr>
              <a:t>("condiciones");</a:t>
            </a:r>
          </a:p>
          <a:p>
            <a:pPr marL="0" indent="0" algn="ctr">
              <a:buNone/>
            </a:pPr>
            <a:r>
              <a:rPr lang="es-MX" dirty="0" err="1">
                <a:latin typeface="Consolas" panose="020B0609020204030204" pitchFamily="49" charset="0"/>
              </a:rPr>
              <a:t>alert</a:t>
            </a:r>
            <a:r>
              <a:rPr lang="es-MX" dirty="0">
                <a:latin typeface="Consolas" panose="020B0609020204030204" pitchFamily="49" charset="0"/>
              </a:rPr>
              <a:t>(" Elemento: " + </a:t>
            </a:r>
            <a:r>
              <a:rPr lang="es-MX" dirty="0" err="1">
                <a:latin typeface="Consolas" panose="020B0609020204030204" pitchFamily="49" charset="0"/>
              </a:rPr>
              <a:t>elemento.value</a:t>
            </a:r>
            <a:r>
              <a:rPr lang="es-MX" dirty="0">
                <a:latin typeface="Consolas" panose="020B0609020204030204" pitchFamily="49" charset="0"/>
              </a:rPr>
              <a:t> + "\n Seleccionado: " + </a:t>
            </a:r>
            <a:r>
              <a:rPr lang="es-MX" dirty="0" err="1">
                <a:latin typeface="Consolas" panose="020B0609020204030204" pitchFamily="49" charset="0"/>
              </a:rPr>
              <a:t>elemento.checked</a:t>
            </a:r>
            <a:r>
              <a:rPr lang="es-MX" dirty="0">
                <a:latin typeface="Consolas" panose="020B0609020204030204" pitchFamily="49" charset="0"/>
              </a:rPr>
              <a:t>);</a:t>
            </a:r>
          </a:p>
          <a:p>
            <a:pPr marL="0" indent="0" algn="ctr">
              <a:buNone/>
            </a:pPr>
            <a:r>
              <a:rPr lang="es-MX" dirty="0">
                <a:latin typeface="Consolas" panose="020B0609020204030204" pitchFamily="49" charset="0"/>
              </a:rPr>
              <a:t> </a:t>
            </a:r>
          </a:p>
          <a:p>
            <a:pPr marL="0" indent="0" algn="ctr">
              <a:buNone/>
            </a:pPr>
            <a:r>
              <a:rPr lang="es-MX" dirty="0">
                <a:latin typeface="Consolas" panose="020B0609020204030204" pitchFamily="49" charset="0"/>
              </a:rPr>
              <a:t>elemento = </a:t>
            </a:r>
            <a:r>
              <a:rPr lang="es-MX" dirty="0" err="1">
                <a:latin typeface="Consolas" panose="020B0609020204030204" pitchFamily="49" charset="0"/>
              </a:rPr>
              <a:t>document.getElementById</a:t>
            </a:r>
            <a:r>
              <a:rPr lang="es-MX" dirty="0">
                <a:latin typeface="Consolas" panose="020B0609020204030204" pitchFamily="49" charset="0"/>
              </a:rPr>
              <a:t>("privacidad");</a:t>
            </a:r>
          </a:p>
          <a:p>
            <a:pPr marL="0" indent="0" algn="ctr">
              <a:buNone/>
            </a:pPr>
            <a:r>
              <a:rPr lang="es-MX" dirty="0" err="1">
                <a:latin typeface="Consolas" panose="020B0609020204030204" pitchFamily="49" charset="0"/>
              </a:rPr>
              <a:t>alert</a:t>
            </a:r>
            <a:r>
              <a:rPr lang="es-MX" dirty="0">
                <a:latin typeface="Consolas" panose="020B0609020204030204" pitchFamily="49" charset="0"/>
              </a:rPr>
              <a:t>(" Elemento: " + </a:t>
            </a:r>
            <a:r>
              <a:rPr lang="es-MX" dirty="0" err="1">
                <a:latin typeface="Consolas" panose="020B0609020204030204" pitchFamily="49" charset="0"/>
              </a:rPr>
              <a:t>elemento.value</a:t>
            </a:r>
            <a:r>
              <a:rPr lang="es-MX" dirty="0">
                <a:latin typeface="Consolas" panose="020B0609020204030204" pitchFamily="49" charset="0"/>
              </a:rPr>
              <a:t> + "\n Seleccionado: " + </a:t>
            </a:r>
            <a:r>
              <a:rPr lang="es-MX" dirty="0" err="1">
                <a:latin typeface="Consolas" panose="020B0609020204030204" pitchFamily="49" charset="0"/>
              </a:rPr>
              <a:t>elemento.checked</a:t>
            </a:r>
            <a:r>
              <a:rPr lang="es-MX" dirty="0">
                <a:latin typeface="Consolas" panose="020B0609020204030204" pitchFamily="49" charset="0"/>
              </a:rPr>
              <a:t>);</a:t>
            </a:r>
          </a:p>
          <a:p>
            <a:pPr marL="0" indent="0">
              <a:buNone/>
            </a:pPr>
            <a:endParaRPr lang="es-MX"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103</a:t>
            </a:fld>
            <a:endParaRPr lang="en-US" dirty="0"/>
          </a:p>
        </p:txBody>
      </p:sp>
    </p:spTree>
    <p:extLst>
      <p:ext uri="{BB962C8B-B14F-4D97-AF65-F5344CB8AC3E}">
        <p14:creationId xmlns:p14="http://schemas.microsoft.com/office/powerpoint/2010/main" val="16251605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a:xfrm>
            <a:off x="827424" y="2894639"/>
            <a:ext cx="10554574" cy="3636511"/>
          </a:xfrm>
        </p:spPr>
        <p:txBody>
          <a:bodyPr>
            <a:normAutofit/>
          </a:bodyPr>
          <a:lstStyle/>
          <a:p>
            <a:r>
              <a:rPr lang="es-MX" dirty="0"/>
              <a:t>Las listas desplegables (&lt;</a:t>
            </a:r>
            <a:r>
              <a:rPr lang="es-MX" dirty="0" err="1"/>
              <a:t>select</a:t>
            </a:r>
            <a:r>
              <a:rPr lang="es-MX" dirty="0"/>
              <a:t>&gt;) son los elementos en los que es más difícil obtener su valor. Si se dispone de una lista desplegable como la siguiente</a:t>
            </a:r>
            <a:r>
              <a:rPr lang="es-MX" dirty="0" smtClean="0"/>
              <a:t>:</a:t>
            </a:r>
          </a:p>
          <a:p>
            <a:pPr marL="0" indent="0">
              <a:buNone/>
            </a:pPr>
            <a:endParaRPr lang="es-MX" dirty="0"/>
          </a:p>
          <a:p>
            <a:pPr marL="0" indent="0">
              <a:buNone/>
            </a:pPr>
            <a:r>
              <a:rPr lang="es-MX" dirty="0">
                <a:latin typeface="Consolas" panose="020B0609020204030204" pitchFamily="49" charset="0"/>
              </a:rPr>
              <a:t>&lt;</a:t>
            </a:r>
            <a:r>
              <a:rPr lang="es-MX" dirty="0" err="1">
                <a:latin typeface="Consolas" panose="020B0609020204030204" pitchFamily="49" charset="0"/>
              </a:rPr>
              <a:t>select</a:t>
            </a:r>
            <a:r>
              <a:rPr lang="es-MX" dirty="0">
                <a:latin typeface="Consolas" panose="020B0609020204030204" pitchFamily="49" charset="0"/>
              </a:rPr>
              <a:t> id="opciones" </a:t>
            </a:r>
            <a:r>
              <a:rPr lang="es-MX" dirty="0" err="1">
                <a:latin typeface="Consolas" panose="020B0609020204030204" pitchFamily="49" charset="0"/>
              </a:rPr>
              <a:t>name</a:t>
            </a:r>
            <a:r>
              <a:rPr lang="es-MX" dirty="0">
                <a:latin typeface="Consolas" panose="020B0609020204030204" pitchFamily="49" charset="0"/>
              </a:rPr>
              <a:t>="opciones"&gt;</a:t>
            </a:r>
          </a:p>
          <a:p>
            <a:pPr marL="0" indent="0">
              <a:buNone/>
            </a:pPr>
            <a:r>
              <a:rPr lang="es-MX" dirty="0">
                <a:latin typeface="Consolas" panose="020B0609020204030204" pitchFamily="49" charset="0"/>
              </a:rPr>
              <a:t>  &lt;</a:t>
            </a:r>
            <a:r>
              <a:rPr lang="es-MX" dirty="0" err="1">
                <a:latin typeface="Consolas" panose="020B0609020204030204" pitchFamily="49" charset="0"/>
              </a:rPr>
              <a:t>option</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="1"&gt;Primer valor&lt;/</a:t>
            </a:r>
            <a:r>
              <a:rPr lang="es-MX" dirty="0" err="1">
                <a:latin typeface="Consolas" panose="020B0609020204030204" pitchFamily="49" charset="0"/>
              </a:rPr>
              <a:t>option</a:t>
            </a:r>
            <a:r>
              <a:rPr lang="es-MX" dirty="0">
                <a:latin typeface="Consolas" panose="020B0609020204030204" pitchFamily="49" charset="0"/>
              </a:rPr>
              <a:t>&gt;</a:t>
            </a:r>
          </a:p>
          <a:p>
            <a:pPr marL="0" indent="0">
              <a:buNone/>
            </a:pPr>
            <a:r>
              <a:rPr lang="es-MX" dirty="0">
                <a:latin typeface="Consolas" panose="020B0609020204030204" pitchFamily="49" charset="0"/>
              </a:rPr>
              <a:t>  &lt;</a:t>
            </a:r>
            <a:r>
              <a:rPr lang="es-MX" dirty="0" err="1">
                <a:latin typeface="Consolas" panose="020B0609020204030204" pitchFamily="49" charset="0"/>
              </a:rPr>
              <a:t>option</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="2"&gt;Segundo valor&lt;/</a:t>
            </a:r>
            <a:r>
              <a:rPr lang="es-MX" dirty="0" err="1">
                <a:latin typeface="Consolas" panose="020B0609020204030204" pitchFamily="49" charset="0"/>
              </a:rPr>
              <a:t>option</a:t>
            </a:r>
            <a:r>
              <a:rPr lang="es-MX" dirty="0">
                <a:latin typeface="Consolas" panose="020B0609020204030204" pitchFamily="49" charset="0"/>
              </a:rPr>
              <a:t>&gt;</a:t>
            </a:r>
          </a:p>
          <a:p>
            <a:pPr marL="0" indent="0">
              <a:buNone/>
            </a:pPr>
            <a:r>
              <a:rPr lang="es-MX" dirty="0">
                <a:latin typeface="Consolas" panose="020B0609020204030204" pitchFamily="49" charset="0"/>
              </a:rPr>
              <a:t>  &lt;</a:t>
            </a:r>
            <a:r>
              <a:rPr lang="es-MX" dirty="0" err="1">
                <a:latin typeface="Consolas" panose="020B0609020204030204" pitchFamily="49" charset="0"/>
              </a:rPr>
              <a:t>option</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="3"&gt;Tercer valor&lt;/</a:t>
            </a:r>
            <a:r>
              <a:rPr lang="es-MX" dirty="0" err="1">
                <a:latin typeface="Consolas" panose="020B0609020204030204" pitchFamily="49" charset="0"/>
              </a:rPr>
              <a:t>option</a:t>
            </a:r>
            <a:r>
              <a:rPr lang="es-MX" dirty="0">
                <a:latin typeface="Consolas" panose="020B0609020204030204" pitchFamily="49" charset="0"/>
              </a:rPr>
              <a:t>&gt;</a:t>
            </a:r>
          </a:p>
          <a:p>
            <a:pPr marL="0" indent="0">
              <a:buNone/>
            </a:pPr>
            <a:r>
              <a:rPr lang="es-MX" dirty="0">
                <a:latin typeface="Consolas" panose="020B0609020204030204" pitchFamily="49" charset="0"/>
              </a:rPr>
              <a:t>  &lt;</a:t>
            </a:r>
            <a:r>
              <a:rPr lang="es-MX" dirty="0" err="1">
                <a:latin typeface="Consolas" panose="020B0609020204030204" pitchFamily="49" charset="0"/>
              </a:rPr>
              <a:t>option</a:t>
            </a:r>
            <a:r>
              <a:rPr lang="es-MX" dirty="0">
                <a:latin typeface="Consolas" panose="020B0609020204030204" pitchFamily="49" charset="0"/>
              </a:rPr>
              <a:t> </a:t>
            </a:r>
            <a:r>
              <a:rPr lang="es-MX" dirty="0" err="1">
                <a:latin typeface="Consolas" panose="020B0609020204030204" pitchFamily="49" charset="0"/>
              </a:rPr>
              <a:t>value</a:t>
            </a:r>
            <a:r>
              <a:rPr lang="es-MX" dirty="0">
                <a:latin typeface="Consolas" panose="020B0609020204030204" pitchFamily="49" charset="0"/>
              </a:rPr>
              <a:t>="4"&gt;Cuarto valor&lt;/</a:t>
            </a:r>
            <a:r>
              <a:rPr lang="es-MX" dirty="0" err="1">
                <a:latin typeface="Consolas" panose="020B0609020204030204" pitchFamily="49" charset="0"/>
              </a:rPr>
              <a:t>option</a:t>
            </a:r>
            <a:r>
              <a:rPr lang="es-MX" dirty="0">
                <a:latin typeface="Consolas" panose="020B0609020204030204" pitchFamily="49" charset="0"/>
              </a:rPr>
              <a:t>&gt;</a:t>
            </a:r>
          </a:p>
          <a:p>
            <a:pPr marL="0" indent="0">
              <a:buNone/>
            </a:pPr>
            <a:r>
              <a:rPr lang="es-MX" dirty="0">
                <a:latin typeface="Consolas" panose="020B0609020204030204" pitchFamily="49" charset="0"/>
              </a:rPr>
              <a:t>&lt;/</a:t>
            </a:r>
            <a:r>
              <a:rPr lang="es-MX" dirty="0" err="1">
                <a:latin typeface="Consolas" panose="020B0609020204030204" pitchFamily="49" charset="0"/>
              </a:rPr>
              <a:t>select</a:t>
            </a:r>
            <a:r>
              <a:rPr lang="es-MX" dirty="0">
                <a:latin typeface="Consolas" panose="020B0609020204030204" pitchFamily="49" charset="0"/>
              </a:rPr>
              <a:t>&gt;</a:t>
            </a:r>
          </a:p>
          <a:p>
            <a:pPr marL="0" indent="0">
              <a:buNone/>
            </a:pPr>
            <a:endParaRPr lang="es-MX"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104</a:t>
            </a:fld>
            <a:endParaRPr lang="en-US" dirty="0"/>
          </a:p>
        </p:txBody>
      </p:sp>
    </p:spTree>
    <p:extLst>
      <p:ext uri="{BB962C8B-B14F-4D97-AF65-F5344CB8AC3E}">
        <p14:creationId xmlns:p14="http://schemas.microsoft.com/office/powerpoint/2010/main" val="245539399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r>
              <a:rPr lang="es-MX" dirty="0" smtClean="0"/>
              <a:t> </a:t>
            </a:r>
            <a:endParaRPr lang="es-MX" dirty="0"/>
          </a:p>
        </p:txBody>
      </p:sp>
      <p:sp>
        <p:nvSpPr>
          <p:cNvPr id="3" name="Marcador de contenido 2"/>
          <p:cNvSpPr>
            <a:spLocks noGrp="1"/>
          </p:cNvSpPr>
          <p:nvPr>
            <p:ph idx="1"/>
          </p:nvPr>
        </p:nvSpPr>
        <p:spPr/>
        <p:txBody>
          <a:bodyPr/>
          <a:lstStyle/>
          <a:p>
            <a:r>
              <a:rPr lang="es-MX" dirty="0"/>
              <a:t>En general, lo que se requiere es obtener el valor del atributo </a:t>
            </a:r>
            <a:r>
              <a:rPr lang="es-MX" dirty="0" err="1"/>
              <a:t>value</a:t>
            </a:r>
            <a:r>
              <a:rPr lang="es-MX" dirty="0"/>
              <a:t> de la opción (&lt;</a:t>
            </a:r>
            <a:r>
              <a:rPr lang="es-MX" dirty="0" err="1"/>
              <a:t>option</a:t>
            </a:r>
            <a:r>
              <a:rPr lang="es-MX" dirty="0"/>
              <a:t>&gt;) seleccionada por el </a:t>
            </a:r>
            <a:r>
              <a:rPr lang="es-MX" dirty="0" smtClean="0"/>
              <a:t>usuario.</a:t>
            </a:r>
          </a:p>
          <a:p>
            <a:pPr marL="0" indent="0">
              <a:buNone/>
            </a:pPr>
            <a:endParaRPr lang="es-MX" dirty="0" smtClean="0"/>
          </a:p>
          <a:p>
            <a:r>
              <a:rPr lang="es-MX" dirty="0"/>
              <a:t>Obtener este valor no es sencillo, ya que se deben realizar una serie de pasos. Además, para obtener el valor seleccionado, deben utilizarse las siguientes </a:t>
            </a:r>
            <a:r>
              <a:rPr lang="es-MX" dirty="0" smtClean="0"/>
              <a:t>propiedades</a:t>
            </a:r>
            <a:r>
              <a:rPr lang="es-MX" dirty="0"/>
              <a:t> </a:t>
            </a:r>
            <a:r>
              <a:rPr lang="es-MX" dirty="0" err="1" smtClean="0"/>
              <a:t>option</a:t>
            </a:r>
            <a:r>
              <a:rPr lang="es-MX" dirty="0" smtClean="0"/>
              <a:t> y </a:t>
            </a:r>
            <a:r>
              <a:rPr lang="es-MX" dirty="0" err="1" smtClean="0"/>
              <a:t>selectedIndex</a:t>
            </a:r>
            <a:r>
              <a:rPr lang="es-MX" dirty="0" smtClean="0"/>
              <a:t>. </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105</a:t>
            </a:fld>
            <a:endParaRPr lang="en-US" dirty="0"/>
          </a:p>
        </p:txBody>
      </p:sp>
    </p:spTree>
    <p:extLst>
      <p:ext uri="{BB962C8B-B14F-4D97-AF65-F5344CB8AC3E}">
        <p14:creationId xmlns:p14="http://schemas.microsoft.com/office/powerpoint/2010/main" val="4438887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p:txBody>
          <a:bodyPr/>
          <a:lstStyle/>
          <a:p>
            <a:r>
              <a:rPr lang="es-MX" dirty="0" err="1" smtClean="0"/>
              <a:t>Options</a:t>
            </a:r>
            <a:r>
              <a:rPr lang="es-MX" dirty="0"/>
              <a:t>: es un </a:t>
            </a:r>
            <a:r>
              <a:rPr lang="es-MX" dirty="0" err="1"/>
              <a:t>array</a:t>
            </a:r>
            <a:r>
              <a:rPr lang="es-MX" dirty="0"/>
              <a:t> creado automáticamente por el navegador para cada lista desplegable y que contiene la referencia a todas las opciones de esa lista. De esta forma, la primera opción de una lista se puede obtener </a:t>
            </a:r>
            <a:r>
              <a:rPr lang="es-MX" dirty="0" smtClean="0"/>
              <a:t>mediante:</a:t>
            </a:r>
          </a:p>
          <a:p>
            <a:pPr marL="0" indent="0">
              <a:buNone/>
            </a:pPr>
            <a:endParaRPr lang="es-MX" dirty="0"/>
          </a:p>
          <a:p>
            <a:pPr marL="0" indent="0" algn="ctr">
              <a:buNone/>
            </a:pPr>
            <a:r>
              <a:rPr lang="es-MX" dirty="0" err="1" smtClean="0">
                <a:latin typeface="Consolas" panose="020B0609020204030204" pitchFamily="49" charset="0"/>
              </a:rPr>
              <a:t>document.getElementById</a:t>
            </a:r>
            <a:r>
              <a:rPr lang="es-MX" dirty="0" smtClean="0">
                <a:latin typeface="Consolas" panose="020B0609020204030204" pitchFamily="49" charset="0"/>
              </a:rPr>
              <a:t>("</a:t>
            </a:r>
            <a:r>
              <a:rPr lang="es-MX" dirty="0" err="1" smtClean="0">
                <a:latin typeface="Consolas" panose="020B0609020204030204" pitchFamily="49" charset="0"/>
              </a:rPr>
              <a:t>id_de_la_lista</a:t>
            </a:r>
            <a:r>
              <a:rPr lang="es-MX" dirty="0" smtClean="0">
                <a:latin typeface="Consolas" panose="020B0609020204030204" pitchFamily="49" charset="0"/>
              </a:rPr>
              <a:t>").</a:t>
            </a:r>
            <a:r>
              <a:rPr lang="es-MX" dirty="0" err="1" smtClean="0">
                <a:latin typeface="Consolas" panose="020B0609020204030204" pitchFamily="49" charset="0"/>
              </a:rPr>
              <a:t>options</a:t>
            </a:r>
            <a:r>
              <a:rPr lang="es-MX" dirty="0" smtClean="0">
                <a:latin typeface="Consolas" panose="020B0609020204030204" pitchFamily="49" charset="0"/>
              </a:rPr>
              <a:t>[0].</a:t>
            </a:r>
          </a:p>
          <a:p>
            <a:pPr marL="0" indent="0">
              <a:buNone/>
            </a:pPr>
            <a:endParaRPr lang="es-MX" dirty="0" smtClean="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106</a:t>
            </a:fld>
            <a:endParaRPr lang="en-US" dirty="0"/>
          </a:p>
        </p:txBody>
      </p:sp>
    </p:spTree>
    <p:extLst>
      <p:ext uri="{BB962C8B-B14F-4D97-AF65-F5344CB8AC3E}">
        <p14:creationId xmlns:p14="http://schemas.microsoft.com/office/powerpoint/2010/main" val="22001079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p:txBody>
          <a:bodyPr/>
          <a:lstStyle/>
          <a:p>
            <a:r>
              <a:rPr lang="es-MX" dirty="0" err="1"/>
              <a:t>S</a:t>
            </a:r>
            <a:r>
              <a:rPr lang="es-MX" dirty="0" err="1" smtClean="0"/>
              <a:t>electedIndex</a:t>
            </a:r>
            <a:r>
              <a:rPr lang="es-MX" dirty="0" smtClean="0"/>
              <a:t>: </a:t>
            </a:r>
            <a:r>
              <a:rPr lang="es-MX" dirty="0"/>
              <a:t>cuando el usuario selecciona una opción, el navegador actualiza automáticamente el valor de esta propiedad, que guarda el índice de la opción seleccionada</a:t>
            </a:r>
            <a:r>
              <a:rPr lang="es-MX" dirty="0" smtClean="0"/>
              <a:t>.</a:t>
            </a:r>
          </a:p>
          <a:p>
            <a:endParaRPr lang="es-MX" dirty="0" smtClean="0"/>
          </a:p>
          <a:p>
            <a:r>
              <a:rPr lang="es-MX" dirty="0" smtClean="0"/>
              <a:t> </a:t>
            </a:r>
            <a:r>
              <a:rPr lang="es-MX" dirty="0"/>
              <a:t>El índice hace referencia al </a:t>
            </a:r>
            <a:r>
              <a:rPr lang="es-MX" dirty="0" err="1"/>
              <a:t>array</a:t>
            </a:r>
            <a:r>
              <a:rPr lang="es-MX" dirty="0"/>
              <a:t> </a:t>
            </a:r>
            <a:r>
              <a:rPr lang="es-MX" dirty="0" err="1"/>
              <a:t>options</a:t>
            </a:r>
            <a:r>
              <a:rPr lang="es-MX" dirty="0"/>
              <a:t> creado automáticamente por el navegador para cada lista.</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107</a:t>
            </a:fld>
            <a:endParaRPr lang="en-US" dirty="0"/>
          </a:p>
        </p:txBody>
      </p:sp>
    </p:spTree>
    <p:extLst>
      <p:ext uri="{BB962C8B-B14F-4D97-AF65-F5344CB8AC3E}">
        <p14:creationId xmlns:p14="http://schemas.microsoft.com/office/powerpoint/2010/main" val="1093919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p:txBody>
          <a:bodyPr/>
          <a:lstStyle/>
          <a:p>
            <a:pPr marL="0" indent="0">
              <a:buNone/>
            </a:pPr>
            <a:r>
              <a:rPr lang="es-MX" dirty="0"/>
              <a:t>// Obtener la referencia a la lista</a:t>
            </a:r>
          </a:p>
          <a:p>
            <a:pPr marL="0" indent="0">
              <a:buNone/>
            </a:pPr>
            <a:r>
              <a:rPr lang="es-MX" dirty="0" err="1"/>
              <a:t>var</a:t>
            </a:r>
            <a:r>
              <a:rPr lang="es-MX" dirty="0"/>
              <a:t> lista = </a:t>
            </a:r>
            <a:r>
              <a:rPr lang="es-MX" dirty="0" err="1"/>
              <a:t>document.getElementById</a:t>
            </a:r>
            <a:r>
              <a:rPr lang="es-MX" dirty="0"/>
              <a:t>("opciones</a:t>
            </a:r>
            <a:r>
              <a:rPr lang="es-MX" dirty="0" smtClean="0"/>
              <a:t>");</a:t>
            </a:r>
          </a:p>
          <a:p>
            <a:pPr marL="0" indent="0">
              <a:buNone/>
            </a:pPr>
            <a:endParaRPr lang="es-MX" dirty="0" smtClean="0"/>
          </a:p>
          <a:p>
            <a:pPr marL="0" indent="0">
              <a:buNone/>
            </a:pPr>
            <a:r>
              <a:rPr lang="es-MX" dirty="0"/>
              <a:t>// Obtener el índice de la opción que se ha seleccionado</a:t>
            </a:r>
          </a:p>
          <a:p>
            <a:pPr marL="0" indent="0">
              <a:buNone/>
            </a:pPr>
            <a:r>
              <a:rPr lang="es-MX" dirty="0" err="1"/>
              <a:t>var</a:t>
            </a:r>
            <a:r>
              <a:rPr lang="es-MX" dirty="0"/>
              <a:t> </a:t>
            </a:r>
            <a:r>
              <a:rPr lang="es-MX" dirty="0" err="1"/>
              <a:t>indiceSeleccionado</a:t>
            </a:r>
            <a:r>
              <a:rPr lang="es-MX" dirty="0"/>
              <a:t> = </a:t>
            </a:r>
            <a:r>
              <a:rPr lang="es-MX" dirty="0" err="1"/>
              <a:t>lista.selectedIndex</a:t>
            </a:r>
            <a:r>
              <a:rPr lang="es-MX" dirty="0"/>
              <a:t>;</a:t>
            </a:r>
          </a:p>
          <a:p>
            <a:pPr marL="0" indent="0">
              <a:buNone/>
            </a:pPr>
            <a:r>
              <a:rPr lang="es-MX" dirty="0"/>
              <a:t>// Con el índice y el </a:t>
            </a:r>
            <a:r>
              <a:rPr lang="es-MX" dirty="0" err="1"/>
              <a:t>array</a:t>
            </a:r>
            <a:r>
              <a:rPr lang="es-MX" dirty="0"/>
              <a:t> "</a:t>
            </a:r>
            <a:r>
              <a:rPr lang="es-MX" dirty="0" err="1"/>
              <a:t>options</a:t>
            </a:r>
            <a:r>
              <a:rPr lang="es-MX" dirty="0"/>
              <a:t>", obtener la opción seleccionada</a:t>
            </a:r>
          </a:p>
          <a:p>
            <a:pPr marL="0" indent="0">
              <a:buNone/>
            </a:pPr>
            <a:r>
              <a:rPr lang="es-MX" dirty="0" err="1"/>
              <a:t>var</a:t>
            </a:r>
            <a:r>
              <a:rPr lang="es-MX" dirty="0"/>
              <a:t> </a:t>
            </a:r>
            <a:r>
              <a:rPr lang="es-MX" dirty="0" err="1"/>
              <a:t>opcionSeleccionada</a:t>
            </a:r>
            <a:r>
              <a:rPr lang="es-MX" dirty="0"/>
              <a:t> = </a:t>
            </a:r>
            <a:r>
              <a:rPr lang="es-MX" dirty="0" err="1"/>
              <a:t>lista.options</a:t>
            </a:r>
            <a:r>
              <a:rPr lang="es-MX" dirty="0"/>
              <a:t>[</a:t>
            </a:r>
            <a:r>
              <a:rPr lang="es-MX" dirty="0" err="1"/>
              <a:t>indiceSeleccionado</a:t>
            </a:r>
            <a:r>
              <a:rPr lang="es-MX" dirty="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108</a:t>
            </a:fld>
            <a:endParaRPr lang="en-US" dirty="0"/>
          </a:p>
        </p:txBody>
      </p:sp>
    </p:spTree>
    <p:extLst>
      <p:ext uri="{BB962C8B-B14F-4D97-AF65-F5344CB8AC3E}">
        <p14:creationId xmlns:p14="http://schemas.microsoft.com/office/powerpoint/2010/main" val="39785085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p:txBody>
          <a:bodyPr/>
          <a:lstStyle/>
          <a:p>
            <a:pPr marL="0" indent="0">
              <a:buNone/>
            </a:pPr>
            <a:r>
              <a:rPr lang="es-MX" dirty="0"/>
              <a:t>// Obtener el valor y el texto de la opción seleccionada</a:t>
            </a:r>
          </a:p>
          <a:p>
            <a:pPr marL="0" indent="0">
              <a:buNone/>
            </a:pPr>
            <a:r>
              <a:rPr lang="es-MX" dirty="0" err="1"/>
              <a:t>var</a:t>
            </a:r>
            <a:r>
              <a:rPr lang="es-MX" dirty="0"/>
              <a:t> </a:t>
            </a:r>
            <a:r>
              <a:rPr lang="es-MX" dirty="0" err="1"/>
              <a:t>textoSeleccionado</a:t>
            </a:r>
            <a:r>
              <a:rPr lang="es-MX" dirty="0"/>
              <a:t> = </a:t>
            </a:r>
            <a:r>
              <a:rPr lang="es-MX" dirty="0" err="1"/>
              <a:t>opcionSeleccionada.text</a:t>
            </a:r>
            <a:r>
              <a:rPr lang="es-MX" dirty="0"/>
              <a:t>;</a:t>
            </a:r>
          </a:p>
          <a:p>
            <a:pPr marL="0" indent="0">
              <a:buNone/>
            </a:pPr>
            <a:r>
              <a:rPr lang="es-MX" dirty="0" err="1"/>
              <a:t>var</a:t>
            </a:r>
            <a:r>
              <a:rPr lang="es-MX" dirty="0"/>
              <a:t> </a:t>
            </a:r>
            <a:r>
              <a:rPr lang="es-MX" dirty="0" err="1"/>
              <a:t>valorSeleccionado</a:t>
            </a:r>
            <a:r>
              <a:rPr lang="es-MX" dirty="0"/>
              <a:t> = </a:t>
            </a:r>
            <a:r>
              <a:rPr lang="es-MX" dirty="0" err="1"/>
              <a:t>opcionSeleccionada.value</a:t>
            </a:r>
            <a:r>
              <a:rPr lang="es-MX" dirty="0"/>
              <a:t>;</a:t>
            </a:r>
          </a:p>
          <a:p>
            <a:pPr marL="0" indent="0">
              <a:buNone/>
            </a:pPr>
            <a:r>
              <a:rPr lang="es-MX" dirty="0"/>
              <a:t> </a:t>
            </a:r>
          </a:p>
          <a:p>
            <a:pPr marL="0" indent="0">
              <a:buNone/>
            </a:pPr>
            <a:r>
              <a:rPr lang="es-MX" dirty="0" err="1"/>
              <a:t>alert</a:t>
            </a:r>
            <a:r>
              <a:rPr lang="es-MX" dirty="0"/>
              <a:t>("Opción seleccionada: " + </a:t>
            </a:r>
            <a:r>
              <a:rPr lang="es-MX" dirty="0" err="1"/>
              <a:t>textoSeleccionado</a:t>
            </a:r>
            <a:r>
              <a:rPr lang="es-MX" dirty="0"/>
              <a:t> + "\n Valor de la opción: " + </a:t>
            </a:r>
            <a:r>
              <a:rPr lang="es-MX" dirty="0" err="1"/>
              <a:t>valorSeleccionado</a:t>
            </a:r>
            <a:r>
              <a:rPr lang="es-MX" dirty="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109</a:t>
            </a:fld>
            <a:endParaRPr lang="en-US" dirty="0"/>
          </a:p>
        </p:txBody>
      </p:sp>
    </p:spTree>
    <p:extLst>
      <p:ext uri="{BB962C8B-B14F-4D97-AF65-F5344CB8AC3E}">
        <p14:creationId xmlns:p14="http://schemas.microsoft.com/office/powerpoint/2010/main" val="314536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Usando </a:t>
            </a:r>
            <a:r>
              <a:rPr lang="es-MX" b="0" dirty="0" err="1"/>
              <a:t>window.alert</a:t>
            </a:r>
            <a:r>
              <a:rPr lang="es-MX" b="0" dirty="0"/>
              <a: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41337389"/>
              </p:ext>
            </p:extLst>
          </p:nvPr>
        </p:nvGraphicFramePr>
        <p:xfrm>
          <a:off x="819150" y="2222500"/>
          <a:ext cx="10553700" cy="338328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085652634"/>
                    </a:ext>
                  </a:extLst>
                </a:gridCol>
                <a:gridCol w="5276850">
                  <a:extLst>
                    <a:ext uri="{9D8B030D-6E8A-4147-A177-3AD203B41FA5}">
                      <a16:colId xmlns:a16="http://schemas.microsoft.com/office/drawing/2014/main" xmlns="" val="1699878766"/>
                    </a:ext>
                  </a:extLst>
                </a:gridCol>
              </a:tblGrid>
              <a:tr h="370840">
                <a:tc>
                  <a:txBody>
                    <a:bodyPr/>
                    <a:lstStyle/>
                    <a:p>
                      <a:r>
                        <a:rPr lang="es-MX" sz="1800" b="0" i="0" kern="1200" dirty="0">
                          <a:solidFill>
                            <a:schemeClr val="lt1"/>
                          </a:solidFill>
                          <a:effectLst/>
                          <a:latin typeface="+mn-lt"/>
                          <a:ea typeface="+mn-ea"/>
                          <a:cs typeface="+mn-cs"/>
                        </a:rPr>
                        <a:t>&lt;!DOCTYPE </a:t>
                      </a:r>
                      <a:r>
                        <a:rPr lang="es-MX" sz="1800" b="0" i="0" kern="1200" dirty="0" err="1">
                          <a:solidFill>
                            <a:schemeClr val="lt1"/>
                          </a:solidFill>
                          <a:effectLst/>
                          <a:latin typeface="+mn-lt"/>
                          <a:ea typeface="+mn-ea"/>
                          <a:cs typeface="+mn-cs"/>
                        </a:rPr>
                        <a:t>html</a:t>
                      </a:r>
                      <a:r>
                        <a:rPr lang="es-MX" sz="1800" b="0" i="0" kern="1200" dirty="0">
                          <a:solidFill>
                            <a:schemeClr val="lt1"/>
                          </a:solidFill>
                          <a:effectLst/>
                          <a:latin typeface="+mn-lt"/>
                          <a:ea typeface="+mn-ea"/>
                          <a:cs typeface="+mn-cs"/>
                        </a:rPr>
                        <a:t>&gt;</a:t>
                      </a:r>
                      <a:r>
                        <a:rPr lang="es-MX" dirty="0"/>
                        <a:t/>
                      </a:r>
                      <a:br>
                        <a:rPr lang="es-MX" dirty="0"/>
                      </a:br>
                      <a:r>
                        <a:rPr lang="es-MX" sz="1800" b="0" i="0" kern="1200" dirty="0">
                          <a:solidFill>
                            <a:schemeClr val="lt1"/>
                          </a:solidFill>
                          <a:effectLst/>
                          <a:latin typeface="+mn-lt"/>
                          <a:ea typeface="+mn-ea"/>
                          <a:cs typeface="+mn-cs"/>
                        </a:rPr>
                        <a:t>&lt;</a:t>
                      </a:r>
                      <a:r>
                        <a:rPr lang="es-MX" sz="1800" b="0" i="0" kern="1200" dirty="0" err="1">
                          <a:solidFill>
                            <a:schemeClr val="lt1"/>
                          </a:solidFill>
                          <a:effectLst/>
                          <a:latin typeface="+mn-lt"/>
                          <a:ea typeface="+mn-ea"/>
                          <a:cs typeface="+mn-cs"/>
                        </a:rPr>
                        <a:t>html</a:t>
                      </a:r>
                      <a:r>
                        <a:rPr lang="es-MX" sz="1800" b="0" i="0" kern="1200" dirty="0">
                          <a:solidFill>
                            <a:schemeClr val="lt1"/>
                          </a:solidFill>
                          <a:effectLst/>
                          <a:latin typeface="+mn-lt"/>
                          <a:ea typeface="+mn-ea"/>
                          <a:cs typeface="+mn-cs"/>
                        </a:rPr>
                        <a:t>&gt;</a:t>
                      </a:r>
                      <a:r>
                        <a:rPr lang="es-MX" dirty="0"/>
                        <a:t/>
                      </a:r>
                      <a:br>
                        <a:rPr lang="es-MX" dirty="0"/>
                      </a:br>
                      <a:r>
                        <a:rPr lang="es-MX" sz="1800" b="0" i="0" kern="1200" dirty="0">
                          <a:solidFill>
                            <a:schemeClr val="lt1"/>
                          </a:solidFill>
                          <a:effectLst/>
                          <a:latin typeface="+mn-lt"/>
                          <a:ea typeface="+mn-ea"/>
                          <a:cs typeface="+mn-cs"/>
                        </a:rPr>
                        <a:t>&lt;</a:t>
                      </a:r>
                      <a:r>
                        <a:rPr lang="es-MX" sz="1800" b="0" i="0" kern="1200" dirty="0" err="1">
                          <a:solidFill>
                            <a:schemeClr val="lt1"/>
                          </a:solidFill>
                          <a:effectLst/>
                          <a:latin typeface="+mn-lt"/>
                          <a:ea typeface="+mn-ea"/>
                          <a:cs typeface="+mn-cs"/>
                        </a:rPr>
                        <a:t>body</a:t>
                      </a:r>
                      <a:r>
                        <a:rPr lang="es-MX" sz="1800" b="0" i="0" kern="1200" dirty="0">
                          <a:solidFill>
                            <a:schemeClr val="lt1"/>
                          </a:solidFill>
                          <a:effectLst/>
                          <a:latin typeface="+mn-lt"/>
                          <a:ea typeface="+mn-ea"/>
                          <a:cs typeface="+mn-cs"/>
                        </a:rPr>
                        <a:t>&gt;</a:t>
                      </a:r>
                      <a:r>
                        <a:rPr lang="es-MX" dirty="0"/>
                        <a:t/>
                      </a:r>
                      <a:br>
                        <a:rPr lang="es-MX" dirty="0"/>
                      </a:br>
                      <a:r>
                        <a:rPr lang="es-MX" dirty="0"/>
                        <a:t/>
                      </a:r>
                      <a:br>
                        <a:rPr lang="es-MX" dirty="0"/>
                      </a:br>
                      <a:r>
                        <a:rPr lang="es-MX" sz="1800" b="0" i="0" kern="1200" dirty="0">
                          <a:solidFill>
                            <a:schemeClr val="lt1"/>
                          </a:solidFill>
                          <a:effectLst/>
                          <a:latin typeface="+mn-lt"/>
                          <a:ea typeface="+mn-ea"/>
                          <a:cs typeface="+mn-cs"/>
                        </a:rPr>
                        <a:t>&lt;h1&gt;Mi</a:t>
                      </a:r>
                      <a:r>
                        <a:rPr lang="es-MX" sz="1800" b="0" i="0" kern="1200" baseline="0" dirty="0">
                          <a:solidFill>
                            <a:schemeClr val="lt1"/>
                          </a:solidFill>
                          <a:effectLst/>
                          <a:latin typeface="+mn-lt"/>
                          <a:ea typeface="+mn-ea"/>
                          <a:cs typeface="+mn-cs"/>
                        </a:rPr>
                        <a:t> primer pagina con JavaScript</a:t>
                      </a:r>
                      <a:r>
                        <a:rPr lang="es-MX" sz="1800" b="0" i="0" kern="1200" dirty="0">
                          <a:solidFill>
                            <a:schemeClr val="lt1"/>
                          </a:solidFill>
                          <a:effectLst/>
                          <a:latin typeface="+mn-lt"/>
                          <a:ea typeface="+mn-ea"/>
                          <a:cs typeface="+mn-cs"/>
                        </a:rPr>
                        <a:t>&lt;/h1&gt;</a:t>
                      </a:r>
                      <a:r>
                        <a:rPr lang="es-MX" dirty="0"/>
                        <a:t/>
                      </a:r>
                      <a:br>
                        <a:rPr lang="es-MX" dirty="0"/>
                      </a:br>
                      <a:r>
                        <a:rPr lang="es-MX" dirty="0"/>
                        <a:t/>
                      </a:r>
                      <a:br>
                        <a:rPr lang="es-MX" dirty="0"/>
                      </a:br>
                      <a:r>
                        <a:rPr lang="es-MX" sz="1800" b="0" i="0" kern="1200" dirty="0">
                          <a:solidFill>
                            <a:schemeClr val="lt1"/>
                          </a:solidFill>
                          <a:effectLst/>
                          <a:latin typeface="+mn-lt"/>
                          <a:ea typeface="+mn-ea"/>
                          <a:cs typeface="+mn-cs"/>
                        </a:rPr>
                        <a:t>&lt;script&gt;</a:t>
                      </a:r>
                      <a:r>
                        <a:rPr lang="es-MX" dirty="0"/>
                        <a:t/>
                      </a:r>
                      <a:br>
                        <a:rPr lang="es-MX" dirty="0"/>
                      </a:br>
                      <a:r>
                        <a:rPr lang="es-MX" sz="1800" b="0" i="0" kern="1200" dirty="0" err="1">
                          <a:solidFill>
                            <a:schemeClr val="lt1"/>
                          </a:solidFill>
                          <a:effectLst/>
                          <a:latin typeface="+mn-lt"/>
                          <a:ea typeface="+mn-ea"/>
                          <a:cs typeface="+mn-cs"/>
                        </a:rPr>
                        <a:t>window.alert</a:t>
                      </a:r>
                      <a:r>
                        <a:rPr lang="es-MX" sz="1800" b="0" i="0" kern="1200" dirty="0">
                          <a:solidFill>
                            <a:schemeClr val="lt1"/>
                          </a:solidFill>
                          <a:effectLst/>
                          <a:latin typeface="+mn-lt"/>
                          <a:ea typeface="+mn-ea"/>
                          <a:cs typeface="+mn-cs"/>
                        </a:rPr>
                        <a:t>(5 + 6);</a:t>
                      </a:r>
                      <a:r>
                        <a:rPr lang="es-MX" dirty="0"/>
                        <a:t/>
                      </a:r>
                      <a:br>
                        <a:rPr lang="es-MX" dirty="0"/>
                      </a:br>
                      <a:r>
                        <a:rPr lang="es-MX" sz="1800" b="0" i="0" kern="1200" dirty="0">
                          <a:solidFill>
                            <a:schemeClr val="lt1"/>
                          </a:solidFill>
                          <a:effectLst/>
                          <a:latin typeface="+mn-lt"/>
                          <a:ea typeface="+mn-ea"/>
                          <a:cs typeface="+mn-cs"/>
                        </a:rPr>
                        <a:t>&lt;/script&gt;</a:t>
                      </a:r>
                      <a:r>
                        <a:rPr lang="es-MX" dirty="0"/>
                        <a:t/>
                      </a:r>
                      <a:br>
                        <a:rPr lang="es-MX" dirty="0"/>
                      </a:br>
                      <a:r>
                        <a:rPr lang="es-MX" dirty="0"/>
                        <a:t/>
                      </a:r>
                      <a:br>
                        <a:rPr lang="es-MX" dirty="0"/>
                      </a:br>
                      <a:r>
                        <a:rPr lang="es-MX" sz="1800" b="0" i="0" kern="1200" dirty="0">
                          <a:solidFill>
                            <a:schemeClr val="lt1"/>
                          </a:solidFill>
                          <a:effectLst/>
                          <a:latin typeface="+mn-lt"/>
                          <a:ea typeface="+mn-ea"/>
                          <a:cs typeface="+mn-cs"/>
                        </a:rPr>
                        <a:t>&lt;/</a:t>
                      </a:r>
                      <a:r>
                        <a:rPr lang="es-MX" sz="1800" b="0" i="0" kern="1200" dirty="0" err="1">
                          <a:solidFill>
                            <a:schemeClr val="lt1"/>
                          </a:solidFill>
                          <a:effectLst/>
                          <a:latin typeface="+mn-lt"/>
                          <a:ea typeface="+mn-ea"/>
                          <a:cs typeface="+mn-cs"/>
                        </a:rPr>
                        <a:t>body</a:t>
                      </a:r>
                      <a:r>
                        <a:rPr lang="es-MX" sz="1800" b="0" i="0" kern="1200" dirty="0">
                          <a:solidFill>
                            <a:schemeClr val="lt1"/>
                          </a:solidFill>
                          <a:effectLst/>
                          <a:latin typeface="+mn-lt"/>
                          <a:ea typeface="+mn-ea"/>
                          <a:cs typeface="+mn-cs"/>
                        </a:rPr>
                        <a:t>&gt;</a:t>
                      </a:r>
                      <a:r>
                        <a:rPr lang="es-MX" dirty="0"/>
                        <a:t/>
                      </a:r>
                      <a:br>
                        <a:rPr lang="es-MX" dirty="0"/>
                      </a:br>
                      <a:r>
                        <a:rPr lang="es-MX" sz="1800" b="0" i="0" kern="1200" dirty="0">
                          <a:solidFill>
                            <a:schemeClr val="lt1"/>
                          </a:solidFill>
                          <a:effectLst/>
                          <a:latin typeface="+mn-lt"/>
                          <a:ea typeface="+mn-ea"/>
                          <a:cs typeface="+mn-cs"/>
                        </a:rPr>
                        <a:t>&lt;/</a:t>
                      </a:r>
                      <a:r>
                        <a:rPr lang="es-MX" sz="1800" b="0" i="0" kern="1200" dirty="0" err="1">
                          <a:solidFill>
                            <a:schemeClr val="lt1"/>
                          </a:solidFill>
                          <a:effectLst/>
                          <a:latin typeface="+mn-lt"/>
                          <a:ea typeface="+mn-ea"/>
                          <a:cs typeface="+mn-cs"/>
                        </a:rPr>
                        <a:t>html</a:t>
                      </a:r>
                      <a:r>
                        <a:rPr lang="es-MX" sz="1800" b="0" i="0" kern="1200" dirty="0">
                          <a:solidFill>
                            <a:schemeClr val="lt1"/>
                          </a:solidFill>
                          <a:effectLst/>
                          <a:latin typeface="+mn-lt"/>
                          <a:ea typeface="+mn-ea"/>
                          <a:cs typeface="+mn-cs"/>
                        </a:rPr>
                        <a:t>&gt;</a:t>
                      </a:r>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E5E5E"/>
                    </a:solidFill>
                  </a:tcPr>
                </a:tc>
                <a:tc>
                  <a:txBody>
                    <a:bodyPr/>
                    <a:lstStyle/>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5E5E5E"/>
                    </a:solidFill>
                  </a:tcPr>
                </a:tc>
                <a:extLst>
                  <a:ext uri="{0D108BD9-81ED-4DB2-BD59-A6C34878D82A}">
                    <a16:rowId xmlns:a16="http://schemas.microsoft.com/office/drawing/2014/main" xmlns="" val="1531515137"/>
                  </a:ext>
                </a:extLst>
              </a:tr>
            </a:tbl>
          </a:graphicData>
        </a:graphic>
      </p:graphicFrame>
      <p:sp>
        <p:nvSpPr>
          <p:cNvPr id="4" name="Footer Placeholder 3"/>
          <p:cNvSpPr>
            <a:spLocks noGrp="1"/>
          </p:cNvSpPr>
          <p:nvPr>
            <p:ph type="ftr" sz="quarter" idx="11"/>
          </p:nvPr>
        </p:nvSpPr>
        <p:spPr/>
        <p:txBody>
          <a:bodyPr/>
          <a:lstStyle/>
          <a:p>
            <a:r>
              <a:rPr lang="es-MX"/>
              <a:t>CIMOR ® 2016</a:t>
            </a:r>
          </a:p>
        </p:txBody>
      </p:sp>
      <p:pic>
        <p:nvPicPr>
          <p:cNvPr id="6" name="Picture 5"/>
          <p:cNvPicPr>
            <a:picLocks noChangeAspect="1"/>
          </p:cNvPicPr>
          <p:nvPr/>
        </p:nvPicPr>
        <p:blipFill rotWithShape="1">
          <a:blip r:embed="rId2"/>
          <a:srcRect l="33296" t="36459" r="33296" b="41802"/>
          <a:stretch/>
        </p:blipFill>
        <p:spPr>
          <a:xfrm>
            <a:off x="6612835" y="3617844"/>
            <a:ext cx="4346714" cy="1590261"/>
          </a:xfrm>
          <a:prstGeom prst="rect">
            <a:avLst/>
          </a:prstGeom>
        </p:spPr>
      </p:pic>
    </p:spTree>
    <p:extLst>
      <p:ext uri="{BB962C8B-B14F-4D97-AF65-F5344CB8AC3E}">
        <p14:creationId xmlns:p14="http://schemas.microsoft.com/office/powerpoint/2010/main" val="34983918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Select</a:t>
            </a:r>
            <a:endParaRPr lang="es-MX" dirty="0"/>
          </a:p>
        </p:txBody>
      </p:sp>
      <p:sp>
        <p:nvSpPr>
          <p:cNvPr id="3" name="Marcador de contenido 2"/>
          <p:cNvSpPr>
            <a:spLocks noGrp="1"/>
          </p:cNvSpPr>
          <p:nvPr>
            <p:ph idx="1"/>
          </p:nvPr>
        </p:nvSpPr>
        <p:spPr>
          <a:xfrm>
            <a:off x="810000" y="2666039"/>
            <a:ext cx="10554574" cy="3636511"/>
          </a:xfrm>
        </p:spPr>
        <p:txBody>
          <a:bodyPr>
            <a:normAutofit fontScale="92500" lnSpcReduction="20000"/>
          </a:bodyPr>
          <a:lstStyle/>
          <a:p>
            <a:r>
              <a:rPr lang="es-MX" dirty="0" smtClean="0"/>
              <a:t>Podemos simplificar esto de la siguiente forma: </a:t>
            </a:r>
          </a:p>
          <a:p>
            <a:pPr marL="0" indent="0">
              <a:buNone/>
            </a:pPr>
            <a:endParaRPr lang="es-MX" dirty="0"/>
          </a:p>
          <a:p>
            <a:pPr marL="0" indent="0">
              <a:buNone/>
            </a:pPr>
            <a:endParaRPr lang="es-MX" dirty="0"/>
          </a:p>
          <a:p>
            <a:pPr marL="0" indent="0">
              <a:buNone/>
            </a:pPr>
            <a:r>
              <a:rPr lang="es-MX" dirty="0" err="1"/>
              <a:t>var</a:t>
            </a:r>
            <a:r>
              <a:rPr lang="es-MX" dirty="0"/>
              <a:t> lista = </a:t>
            </a:r>
            <a:r>
              <a:rPr lang="es-MX" dirty="0" err="1"/>
              <a:t>document.getElementById</a:t>
            </a:r>
            <a:r>
              <a:rPr lang="es-MX" dirty="0"/>
              <a:t>("opciones");</a:t>
            </a:r>
          </a:p>
          <a:p>
            <a:pPr marL="0" indent="0">
              <a:buNone/>
            </a:pPr>
            <a:r>
              <a:rPr lang="es-MX" dirty="0"/>
              <a:t> </a:t>
            </a:r>
          </a:p>
          <a:p>
            <a:pPr marL="0" indent="0">
              <a:buNone/>
            </a:pPr>
            <a:r>
              <a:rPr lang="es-MX" dirty="0"/>
              <a:t>// Obtener el valor de la opción seleccionada</a:t>
            </a:r>
          </a:p>
          <a:p>
            <a:pPr marL="0" indent="0">
              <a:buNone/>
            </a:pPr>
            <a:r>
              <a:rPr lang="es-MX" dirty="0" err="1"/>
              <a:t>var</a:t>
            </a:r>
            <a:r>
              <a:rPr lang="es-MX" dirty="0"/>
              <a:t> </a:t>
            </a:r>
            <a:r>
              <a:rPr lang="es-MX" dirty="0" err="1"/>
              <a:t>valorSeleccionado</a:t>
            </a:r>
            <a:r>
              <a:rPr lang="es-MX" dirty="0"/>
              <a:t> = </a:t>
            </a:r>
            <a:r>
              <a:rPr lang="es-MX" dirty="0" err="1"/>
              <a:t>lista.options</a:t>
            </a:r>
            <a:r>
              <a:rPr lang="es-MX" dirty="0"/>
              <a:t>[</a:t>
            </a:r>
            <a:r>
              <a:rPr lang="es-MX" dirty="0" err="1"/>
              <a:t>lista.selectedIndex</a:t>
            </a:r>
            <a:r>
              <a:rPr lang="es-MX" dirty="0"/>
              <a:t>].</a:t>
            </a:r>
            <a:r>
              <a:rPr lang="es-MX" dirty="0" err="1"/>
              <a:t>value</a:t>
            </a:r>
            <a:r>
              <a:rPr lang="es-MX" dirty="0"/>
              <a:t>;</a:t>
            </a:r>
          </a:p>
          <a:p>
            <a:pPr marL="0" indent="0">
              <a:buNone/>
            </a:pPr>
            <a:r>
              <a:rPr lang="es-MX" dirty="0"/>
              <a:t> </a:t>
            </a:r>
          </a:p>
          <a:p>
            <a:pPr marL="0" indent="0">
              <a:buNone/>
            </a:pPr>
            <a:r>
              <a:rPr lang="es-MX" dirty="0"/>
              <a:t>// Obtener el texto que muestra la opción seleccionada</a:t>
            </a:r>
          </a:p>
          <a:p>
            <a:pPr marL="0" indent="0">
              <a:buNone/>
            </a:pPr>
            <a:r>
              <a:rPr lang="es-MX" dirty="0" err="1"/>
              <a:t>var</a:t>
            </a:r>
            <a:r>
              <a:rPr lang="es-MX" dirty="0"/>
              <a:t> </a:t>
            </a:r>
            <a:r>
              <a:rPr lang="es-MX" dirty="0" err="1"/>
              <a:t>valorSeleccionado</a:t>
            </a:r>
            <a:r>
              <a:rPr lang="es-MX" dirty="0"/>
              <a:t> = </a:t>
            </a:r>
            <a:r>
              <a:rPr lang="es-MX" dirty="0" err="1"/>
              <a:t>lista.options</a:t>
            </a:r>
            <a:r>
              <a:rPr lang="es-MX" dirty="0"/>
              <a:t>[</a:t>
            </a:r>
            <a:r>
              <a:rPr lang="es-MX" dirty="0" err="1"/>
              <a:t>lista.selectedIndex</a:t>
            </a:r>
            <a:r>
              <a:rPr lang="es-MX" dirty="0"/>
              <a:t>].</a:t>
            </a:r>
            <a:r>
              <a:rPr lang="es-MX" dirty="0" err="1"/>
              <a:t>text</a:t>
            </a:r>
            <a:r>
              <a:rPr lang="es-MX" dirty="0"/>
              <a:t>;</a:t>
            </a:r>
          </a:p>
          <a:p>
            <a:pPr marL="0" indent="0">
              <a:buNone/>
            </a:pPr>
            <a:endParaRPr lang="es-MX"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110</a:t>
            </a:fld>
            <a:endParaRPr lang="en-US" dirty="0"/>
          </a:p>
        </p:txBody>
      </p:sp>
    </p:spTree>
    <p:extLst>
      <p:ext uri="{BB962C8B-B14F-4D97-AF65-F5344CB8AC3E}">
        <p14:creationId xmlns:p14="http://schemas.microsoft.com/office/powerpoint/2010/main" val="19777637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Validación </a:t>
            </a:r>
            <a:endParaRPr lang="es-MX" dirty="0"/>
          </a:p>
        </p:txBody>
      </p:sp>
      <p:pic>
        <p:nvPicPr>
          <p:cNvPr id="7170" name="Picture 2" descr="http://www.ajaxshake.com/public/usersFiles/main/validations-js-pure-01_user_1_cea46.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9082"/>
          <a:stretch/>
        </p:blipFill>
        <p:spPr bwMode="auto">
          <a:xfrm>
            <a:off x="8175812" y="1900203"/>
            <a:ext cx="4016188" cy="4957797"/>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ángulo 3"/>
          <p:cNvSpPr/>
          <p:nvPr/>
        </p:nvSpPr>
        <p:spPr>
          <a:xfrm>
            <a:off x="560294" y="3294529"/>
            <a:ext cx="6096000" cy="1754326"/>
          </a:xfrm>
          <a:prstGeom prst="rect">
            <a:avLst/>
          </a:prstGeom>
        </p:spPr>
        <p:txBody>
          <a:bodyPr>
            <a:spAutoFit/>
          </a:bodyPr>
          <a:lstStyle/>
          <a:p>
            <a:pPr algn="just"/>
            <a:r>
              <a:rPr lang="es-MX" dirty="0"/>
              <a:t>Normalmente, la validación de un formulario consiste en llamar a una función de </a:t>
            </a:r>
            <a:r>
              <a:rPr lang="es-MX" dirty="0" smtClean="0"/>
              <a:t>validación, </a:t>
            </a:r>
            <a:r>
              <a:rPr lang="es-MX" dirty="0"/>
              <a:t>cuando el usuario pulsa sobre el botón de envío del formulario. En esta función, se comprueban si los valores que ha introducido el usuario cumplen las restricciones impuestas por la aplicación.</a:t>
            </a:r>
          </a:p>
        </p:txBody>
      </p:sp>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a:xfrm>
            <a:off x="7113657" y="6367401"/>
            <a:ext cx="1062155" cy="490599"/>
          </a:xfrm>
        </p:spPr>
        <p:txBody>
          <a:bodyPr/>
          <a:lstStyle/>
          <a:p>
            <a:fld id="{D57F1E4F-1CFF-5643-939E-217C01CDF565}" type="slidenum">
              <a:rPr lang="en-US" smtClean="0"/>
              <a:pPr/>
              <a:t>111</a:t>
            </a:fld>
            <a:endParaRPr lang="en-US" dirty="0"/>
          </a:p>
        </p:txBody>
      </p:sp>
    </p:spTree>
    <p:extLst>
      <p:ext uri="{BB962C8B-B14F-4D97-AF65-F5344CB8AC3E}">
        <p14:creationId xmlns:p14="http://schemas.microsoft.com/office/powerpoint/2010/main" val="11237626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Validación</a:t>
            </a:r>
            <a:endParaRPr lang="es-MX" dirty="0"/>
          </a:p>
        </p:txBody>
      </p:sp>
      <p:sp>
        <p:nvSpPr>
          <p:cNvPr id="3" name="Marcador de contenido 2"/>
          <p:cNvSpPr>
            <a:spLocks noGrp="1"/>
          </p:cNvSpPr>
          <p:nvPr>
            <p:ph idx="1"/>
          </p:nvPr>
        </p:nvSpPr>
        <p:spPr/>
        <p:txBody>
          <a:bodyPr/>
          <a:lstStyle/>
          <a:p>
            <a:r>
              <a:rPr lang="es-MX" dirty="0"/>
              <a:t>A continuación se muestra el código JavaScript básico necesario para incorporar la validación a un formulario</a:t>
            </a:r>
            <a:r>
              <a:rPr lang="es-MX" dirty="0" smtClean="0"/>
              <a:t>:</a:t>
            </a:r>
          </a:p>
          <a:p>
            <a:pPr marL="0" indent="0">
              <a:buNone/>
            </a:pPr>
            <a:endParaRPr lang="en-US" dirty="0"/>
          </a:p>
          <a:p>
            <a:pPr marL="0" indent="0">
              <a:buNone/>
            </a:pPr>
            <a:r>
              <a:rPr lang="en-US" dirty="0">
                <a:latin typeface="Consolas" panose="020B0609020204030204" pitchFamily="49" charset="0"/>
              </a:rPr>
              <a:t>&lt;form action="" method="" id="" name="" </a:t>
            </a:r>
            <a:r>
              <a:rPr lang="en-US" dirty="0" err="1">
                <a:latin typeface="Consolas" panose="020B0609020204030204" pitchFamily="49" charset="0"/>
              </a:rPr>
              <a:t>onsubmit</a:t>
            </a:r>
            <a:r>
              <a:rPr lang="en-US" dirty="0">
                <a:latin typeface="Consolas" panose="020B0609020204030204" pitchFamily="49" charset="0"/>
              </a:rPr>
              <a:t>="return </a:t>
            </a:r>
            <a:r>
              <a:rPr lang="en-US" dirty="0" err="1">
                <a:latin typeface="Consolas" panose="020B0609020204030204" pitchFamily="49" charset="0"/>
              </a:rPr>
              <a:t>validacion</a:t>
            </a:r>
            <a:r>
              <a:rPr lang="en-US" dirty="0">
                <a:latin typeface="Consolas" panose="020B0609020204030204" pitchFamily="49" charset="0"/>
              </a:rPr>
              <a:t>()"&gt;</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&lt;/form&gt;</a:t>
            </a:r>
          </a:p>
          <a:p>
            <a:pPr marL="0" indent="0">
              <a:buNone/>
            </a:pPr>
            <a:endParaRPr lang="en-US"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112</a:t>
            </a:fld>
            <a:endParaRPr lang="en-US" dirty="0"/>
          </a:p>
        </p:txBody>
      </p:sp>
    </p:spTree>
    <p:extLst>
      <p:ext uri="{BB962C8B-B14F-4D97-AF65-F5344CB8AC3E}">
        <p14:creationId xmlns:p14="http://schemas.microsoft.com/office/powerpoint/2010/main" val="28545618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Validación</a:t>
            </a:r>
            <a:endParaRPr lang="es-MX" dirty="0"/>
          </a:p>
        </p:txBody>
      </p:sp>
      <p:sp>
        <p:nvSpPr>
          <p:cNvPr id="3" name="Marcador de contenido 2"/>
          <p:cNvSpPr>
            <a:spLocks noGrp="1"/>
          </p:cNvSpPr>
          <p:nvPr>
            <p:ph idx="1"/>
          </p:nvPr>
        </p:nvSpPr>
        <p:spPr/>
        <p:txBody>
          <a:bodyPr>
            <a:normAutofit lnSpcReduction="10000"/>
          </a:bodyPr>
          <a:lstStyle/>
          <a:p>
            <a:r>
              <a:rPr lang="es-MX" dirty="0" smtClean="0"/>
              <a:t> El </a:t>
            </a:r>
            <a:r>
              <a:rPr lang="es-MX" dirty="0"/>
              <a:t>esquema de la función </a:t>
            </a:r>
            <a:r>
              <a:rPr lang="es-MX" dirty="0" err="1"/>
              <a:t>validacion</a:t>
            </a:r>
            <a:r>
              <a:rPr lang="es-MX" dirty="0"/>
              <a:t>() es el siguiente</a:t>
            </a:r>
            <a:r>
              <a:rPr lang="es-MX" dirty="0" smtClean="0"/>
              <a:t>:</a:t>
            </a:r>
          </a:p>
          <a:p>
            <a:pPr marL="0" indent="0">
              <a:buNone/>
            </a:pPr>
            <a:endParaRPr lang="es-MX" dirty="0"/>
          </a:p>
          <a:p>
            <a:pPr marL="0" indent="0">
              <a:buNone/>
            </a:pPr>
            <a:endParaRPr lang="es-MX" dirty="0"/>
          </a:p>
          <a:p>
            <a:pPr marL="0" indent="0">
              <a:buNone/>
            </a:pPr>
            <a:r>
              <a:rPr lang="es-MX" dirty="0" err="1"/>
              <a:t>function</a:t>
            </a:r>
            <a:r>
              <a:rPr lang="es-MX" dirty="0"/>
              <a:t> </a:t>
            </a:r>
            <a:r>
              <a:rPr lang="es-MX" dirty="0" err="1"/>
              <a:t>validacion</a:t>
            </a:r>
            <a:r>
              <a:rPr lang="es-MX" dirty="0"/>
              <a:t>() {</a:t>
            </a:r>
          </a:p>
          <a:p>
            <a:pPr marL="0" indent="0">
              <a:buNone/>
            </a:pPr>
            <a:r>
              <a:rPr lang="es-MX" dirty="0"/>
              <a:t>  if (</a:t>
            </a:r>
            <a:r>
              <a:rPr lang="es-MX" dirty="0" smtClean="0"/>
              <a:t>condición </a:t>
            </a:r>
            <a:r>
              <a:rPr lang="es-MX" dirty="0"/>
              <a:t>que debe cumplir el primer campo del formulario) {</a:t>
            </a:r>
          </a:p>
          <a:p>
            <a:pPr marL="0" indent="0">
              <a:buNone/>
            </a:pPr>
            <a:r>
              <a:rPr lang="es-MX" dirty="0"/>
              <a:t>    // Si no se cumple la </a:t>
            </a:r>
            <a:r>
              <a:rPr lang="es-MX" dirty="0" smtClean="0"/>
              <a:t>condición</a:t>
            </a:r>
            <a:r>
              <a:rPr lang="es-MX" dirty="0"/>
              <a:t>...</a:t>
            </a:r>
          </a:p>
          <a:p>
            <a:pPr marL="0" indent="0">
              <a:buNone/>
            </a:pPr>
            <a:r>
              <a:rPr lang="es-MX" dirty="0"/>
              <a:t>    </a:t>
            </a:r>
            <a:r>
              <a:rPr lang="es-MX" dirty="0" err="1"/>
              <a:t>alert</a:t>
            </a:r>
            <a:r>
              <a:rPr lang="es-MX" dirty="0"/>
              <a:t>('[ERROR] El campo debe tener un valor de...');</a:t>
            </a:r>
          </a:p>
          <a:p>
            <a:pPr marL="0" indent="0">
              <a:buNone/>
            </a:pPr>
            <a:r>
              <a:rPr lang="es-MX" dirty="0"/>
              <a:t>    </a:t>
            </a:r>
            <a:r>
              <a:rPr lang="es-MX" dirty="0" err="1"/>
              <a:t>return</a:t>
            </a:r>
            <a:r>
              <a:rPr lang="es-MX" dirty="0"/>
              <a:t> false;</a:t>
            </a:r>
          </a:p>
          <a:p>
            <a:pPr marL="0" indent="0">
              <a:buNone/>
            </a:pPr>
            <a:r>
              <a:rPr lang="es-MX" dirty="0"/>
              <a:t>  </a:t>
            </a:r>
            <a:r>
              <a:rPr lang="es-MX" dirty="0" smtClean="0"/>
              <a:t>}</a:t>
            </a:r>
            <a:endParaRPr lang="es-MX"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113</a:t>
            </a:fld>
            <a:endParaRPr lang="en-US" dirty="0"/>
          </a:p>
        </p:txBody>
      </p:sp>
    </p:spTree>
    <p:extLst>
      <p:ext uri="{BB962C8B-B14F-4D97-AF65-F5344CB8AC3E}">
        <p14:creationId xmlns:p14="http://schemas.microsoft.com/office/powerpoint/2010/main" val="22464734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Validación </a:t>
            </a:r>
            <a:endParaRPr lang="es-MX" dirty="0"/>
          </a:p>
        </p:txBody>
      </p:sp>
      <p:sp>
        <p:nvSpPr>
          <p:cNvPr id="3" name="Marcador de contenido 2"/>
          <p:cNvSpPr>
            <a:spLocks noGrp="1"/>
          </p:cNvSpPr>
          <p:nvPr>
            <p:ph idx="1"/>
          </p:nvPr>
        </p:nvSpPr>
        <p:spPr/>
        <p:txBody>
          <a:bodyPr/>
          <a:lstStyle/>
          <a:p>
            <a:pPr marL="0" indent="0">
              <a:buNone/>
            </a:pPr>
            <a:r>
              <a:rPr lang="es-MX" dirty="0"/>
              <a:t> else if (</a:t>
            </a:r>
            <a:r>
              <a:rPr lang="es-MX" dirty="0" smtClean="0"/>
              <a:t>condición </a:t>
            </a:r>
            <a:r>
              <a:rPr lang="es-MX" dirty="0"/>
              <a:t>que debe cumplir el segundo campo del formulario) {</a:t>
            </a:r>
          </a:p>
          <a:p>
            <a:pPr marL="0" indent="0">
              <a:buNone/>
            </a:pPr>
            <a:r>
              <a:rPr lang="es-MX" dirty="0"/>
              <a:t>    // Si no se cumple la </a:t>
            </a:r>
            <a:r>
              <a:rPr lang="es-MX" dirty="0" smtClean="0"/>
              <a:t>condición</a:t>
            </a:r>
            <a:r>
              <a:rPr lang="es-MX" dirty="0"/>
              <a:t>...</a:t>
            </a:r>
          </a:p>
          <a:p>
            <a:pPr marL="0" indent="0">
              <a:buNone/>
            </a:pPr>
            <a:r>
              <a:rPr lang="es-MX" dirty="0"/>
              <a:t>    </a:t>
            </a:r>
            <a:r>
              <a:rPr lang="es-MX" dirty="0" err="1"/>
              <a:t>alert</a:t>
            </a:r>
            <a:r>
              <a:rPr lang="es-MX" dirty="0"/>
              <a:t>('[ERROR] El campo debe tener un valor de...');</a:t>
            </a:r>
          </a:p>
          <a:p>
            <a:pPr marL="0" indent="0">
              <a:buNone/>
            </a:pPr>
            <a:r>
              <a:rPr lang="es-MX" dirty="0"/>
              <a:t>    </a:t>
            </a:r>
            <a:r>
              <a:rPr lang="es-MX" dirty="0" err="1"/>
              <a:t>return</a:t>
            </a:r>
            <a:r>
              <a:rPr lang="es-MX" dirty="0"/>
              <a:t> false;</a:t>
            </a:r>
          </a:p>
          <a:p>
            <a:pPr marL="0" indent="0">
              <a:buNone/>
            </a:pPr>
            <a:r>
              <a:rPr lang="es-MX" dirty="0"/>
              <a:t>  }</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114</a:t>
            </a:fld>
            <a:endParaRPr lang="en-US" dirty="0"/>
          </a:p>
        </p:txBody>
      </p:sp>
    </p:spTree>
    <p:extLst>
      <p:ext uri="{BB962C8B-B14F-4D97-AF65-F5344CB8AC3E}">
        <p14:creationId xmlns:p14="http://schemas.microsoft.com/office/powerpoint/2010/main" val="4005574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Validación</a:t>
            </a:r>
            <a:endParaRPr lang="es-MX" dirty="0"/>
          </a:p>
        </p:txBody>
      </p:sp>
      <p:sp>
        <p:nvSpPr>
          <p:cNvPr id="3" name="Marcador de contenido 2"/>
          <p:cNvSpPr>
            <a:spLocks noGrp="1"/>
          </p:cNvSpPr>
          <p:nvPr>
            <p:ph idx="1"/>
          </p:nvPr>
        </p:nvSpPr>
        <p:spPr>
          <a:xfrm>
            <a:off x="810000" y="2733275"/>
            <a:ext cx="10554574" cy="3636511"/>
          </a:xfrm>
        </p:spPr>
        <p:txBody>
          <a:bodyPr>
            <a:normAutofit fontScale="92500" lnSpcReduction="10000"/>
          </a:bodyPr>
          <a:lstStyle/>
          <a:p>
            <a:pPr marL="0" indent="0">
              <a:buNone/>
            </a:pPr>
            <a:r>
              <a:rPr lang="es-MX" dirty="0"/>
              <a:t>else if (</a:t>
            </a:r>
            <a:r>
              <a:rPr lang="es-MX" dirty="0" smtClean="0"/>
              <a:t>condición </a:t>
            </a:r>
            <a:r>
              <a:rPr lang="es-MX" dirty="0"/>
              <a:t>que debe cumplir el último campo del formulario) {</a:t>
            </a:r>
          </a:p>
          <a:p>
            <a:pPr marL="0" indent="0">
              <a:buNone/>
            </a:pPr>
            <a:r>
              <a:rPr lang="es-MX" dirty="0"/>
              <a:t>    // Si no se cumple la </a:t>
            </a:r>
            <a:r>
              <a:rPr lang="es-MX" dirty="0" smtClean="0"/>
              <a:t>condición</a:t>
            </a:r>
            <a:r>
              <a:rPr lang="es-MX" dirty="0"/>
              <a:t>...</a:t>
            </a:r>
          </a:p>
          <a:p>
            <a:pPr marL="0" indent="0">
              <a:buNone/>
            </a:pPr>
            <a:r>
              <a:rPr lang="es-MX" dirty="0"/>
              <a:t>    </a:t>
            </a:r>
            <a:r>
              <a:rPr lang="es-MX" dirty="0" err="1"/>
              <a:t>alert</a:t>
            </a:r>
            <a:r>
              <a:rPr lang="es-MX" dirty="0"/>
              <a:t>('[ERROR] El campo debe tener un valor de...');</a:t>
            </a:r>
          </a:p>
          <a:p>
            <a:pPr marL="0" indent="0">
              <a:buNone/>
            </a:pPr>
            <a:r>
              <a:rPr lang="es-MX" dirty="0"/>
              <a:t>    </a:t>
            </a:r>
            <a:r>
              <a:rPr lang="es-MX" dirty="0" err="1"/>
              <a:t>return</a:t>
            </a:r>
            <a:r>
              <a:rPr lang="es-MX" dirty="0"/>
              <a:t> false;</a:t>
            </a:r>
          </a:p>
          <a:p>
            <a:pPr marL="0" indent="0">
              <a:buNone/>
            </a:pPr>
            <a:r>
              <a:rPr lang="es-MX" dirty="0"/>
              <a:t>  }</a:t>
            </a:r>
          </a:p>
          <a:p>
            <a:pPr marL="0" indent="0">
              <a:buNone/>
            </a:pPr>
            <a:r>
              <a:rPr lang="es-MX" dirty="0"/>
              <a:t> </a:t>
            </a:r>
          </a:p>
          <a:p>
            <a:pPr marL="0" indent="0">
              <a:buNone/>
            </a:pPr>
            <a:r>
              <a:rPr lang="es-MX" dirty="0"/>
              <a:t>  // Si el script ha llegado a este punto, todas las condiciones</a:t>
            </a:r>
          </a:p>
          <a:p>
            <a:pPr marL="0" indent="0">
              <a:buNone/>
            </a:pPr>
            <a:r>
              <a:rPr lang="es-MX" dirty="0"/>
              <a:t>  // se han cumplido, por lo que se devuelve el valor true</a:t>
            </a:r>
          </a:p>
          <a:p>
            <a:pPr marL="0" indent="0">
              <a:buNone/>
            </a:pPr>
            <a:r>
              <a:rPr lang="es-MX" dirty="0"/>
              <a:t>  </a:t>
            </a:r>
            <a:r>
              <a:rPr lang="es-MX" dirty="0" err="1"/>
              <a:t>return</a:t>
            </a:r>
            <a:r>
              <a:rPr lang="es-MX" dirty="0"/>
              <a:t> true;</a:t>
            </a:r>
          </a:p>
          <a:p>
            <a:pPr marL="0" indent="0">
              <a:buNone/>
            </a:pPr>
            <a:r>
              <a:rPr lang="es-MX" dirty="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115</a:t>
            </a:fld>
            <a:endParaRPr lang="en-US" dirty="0"/>
          </a:p>
        </p:txBody>
      </p:sp>
    </p:spTree>
    <p:extLst>
      <p:ext uri="{BB962C8B-B14F-4D97-AF65-F5344CB8AC3E}">
        <p14:creationId xmlns:p14="http://schemas.microsoft.com/office/powerpoint/2010/main" val="2307057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campos de texto obligatorio</a:t>
            </a:r>
            <a:endParaRPr lang="es-MX" dirty="0"/>
          </a:p>
        </p:txBody>
      </p:sp>
      <p:sp>
        <p:nvSpPr>
          <p:cNvPr id="3" name="Marcador de contenido 2"/>
          <p:cNvSpPr>
            <a:spLocks noGrp="1"/>
          </p:cNvSpPr>
          <p:nvPr>
            <p:ph idx="1"/>
          </p:nvPr>
        </p:nvSpPr>
        <p:spPr/>
        <p:txBody>
          <a:bodyPr/>
          <a:lstStyle/>
          <a:p>
            <a:r>
              <a:rPr lang="es-MX" dirty="0"/>
              <a:t>Se trata de forzar al usuario a introducir un valor en un cuadro de texto o </a:t>
            </a:r>
            <a:r>
              <a:rPr lang="es-MX" dirty="0" err="1"/>
              <a:t>textarea</a:t>
            </a:r>
            <a:r>
              <a:rPr lang="es-MX" dirty="0"/>
              <a:t> en los que sea obligatorio. La condición en JavaScript se puede indicar como</a:t>
            </a:r>
            <a:r>
              <a:rPr lang="es-MX" dirty="0" smtClean="0"/>
              <a:t>:</a:t>
            </a:r>
          </a:p>
          <a:p>
            <a:pPr marL="0" indent="0">
              <a:buNone/>
            </a:pPr>
            <a:endParaRPr lang="es-MX" dirty="0" smtClean="0"/>
          </a:p>
          <a:p>
            <a:pPr marL="0" indent="0">
              <a:buNone/>
            </a:pPr>
            <a:r>
              <a:rPr lang="es-MX" sz="2000" dirty="0" smtClean="0">
                <a:latin typeface="Consolas" panose="020B0609020204030204" pitchFamily="49" charset="0"/>
              </a:rPr>
              <a:t>  valor </a:t>
            </a:r>
            <a:r>
              <a:rPr lang="es-MX" sz="2000" dirty="0">
                <a:latin typeface="Consolas" panose="020B0609020204030204" pitchFamily="49" charset="0"/>
              </a:rPr>
              <a:t>= </a:t>
            </a:r>
            <a:r>
              <a:rPr lang="es-MX" sz="2000" dirty="0" err="1">
                <a:latin typeface="Consolas" panose="020B0609020204030204" pitchFamily="49" charset="0"/>
              </a:rPr>
              <a:t>document.getElementById</a:t>
            </a:r>
            <a:r>
              <a:rPr lang="es-MX" sz="2000" dirty="0">
                <a:latin typeface="Consolas" panose="020B0609020204030204" pitchFamily="49" charset="0"/>
              </a:rPr>
              <a:t>("campo").</a:t>
            </a:r>
            <a:r>
              <a:rPr lang="es-MX" sz="2000" dirty="0" err="1">
                <a:latin typeface="Consolas" panose="020B0609020204030204" pitchFamily="49" charset="0"/>
              </a:rPr>
              <a:t>value</a:t>
            </a:r>
            <a:r>
              <a:rPr lang="es-MX" sz="2000" dirty="0">
                <a:latin typeface="Consolas" panose="020B0609020204030204" pitchFamily="49" charset="0"/>
              </a:rPr>
              <a:t>;</a:t>
            </a:r>
          </a:p>
          <a:p>
            <a:pPr marL="0" indent="0">
              <a:buNone/>
            </a:pPr>
            <a:r>
              <a:rPr lang="es-MX" sz="2000" dirty="0" smtClean="0">
                <a:latin typeface="Consolas" panose="020B0609020204030204" pitchFamily="49" charset="0"/>
              </a:rPr>
              <a:t>  </a:t>
            </a:r>
            <a:r>
              <a:rPr lang="es-MX" sz="2000" dirty="0" err="1" smtClean="0">
                <a:latin typeface="Consolas" panose="020B0609020204030204" pitchFamily="49" charset="0"/>
              </a:rPr>
              <a:t>if</a:t>
            </a:r>
            <a:r>
              <a:rPr lang="es-MX" sz="2000" dirty="0">
                <a:latin typeface="Consolas" panose="020B0609020204030204" pitchFamily="49" charset="0"/>
              </a:rPr>
              <a:t>( valor == </a:t>
            </a:r>
            <a:r>
              <a:rPr lang="es-MX" sz="2000" dirty="0" err="1">
                <a:latin typeface="Consolas" panose="020B0609020204030204" pitchFamily="49" charset="0"/>
              </a:rPr>
              <a:t>null</a:t>
            </a:r>
            <a:r>
              <a:rPr lang="es-MX" sz="2000" dirty="0">
                <a:latin typeface="Consolas" panose="020B0609020204030204" pitchFamily="49" charset="0"/>
              </a:rPr>
              <a:t> || </a:t>
            </a:r>
            <a:r>
              <a:rPr lang="es-MX" sz="2000" dirty="0" err="1">
                <a:latin typeface="Consolas" panose="020B0609020204030204" pitchFamily="49" charset="0"/>
              </a:rPr>
              <a:t>valor.length</a:t>
            </a:r>
            <a:r>
              <a:rPr lang="es-MX" sz="2000" dirty="0">
                <a:latin typeface="Consolas" panose="020B0609020204030204" pitchFamily="49" charset="0"/>
              </a:rPr>
              <a:t> == 0 || /^\s+$/.test(valor) ) {</a:t>
            </a:r>
          </a:p>
          <a:p>
            <a:pPr marL="0" indent="0">
              <a:buNone/>
            </a:pPr>
            <a:r>
              <a:rPr lang="es-MX" sz="2000" dirty="0">
                <a:latin typeface="Consolas" panose="020B0609020204030204" pitchFamily="49" charset="0"/>
              </a:rPr>
              <a:t>  </a:t>
            </a:r>
            <a:r>
              <a:rPr lang="es-MX" sz="2000" dirty="0" smtClean="0">
                <a:latin typeface="Consolas" panose="020B0609020204030204" pitchFamily="49" charset="0"/>
              </a:rPr>
              <a:t> </a:t>
            </a:r>
            <a:r>
              <a:rPr lang="es-MX" sz="2000" dirty="0" err="1" smtClean="0">
                <a:latin typeface="Consolas" panose="020B0609020204030204" pitchFamily="49" charset="0"/>
              </a:rPr>
              <a:t>return</a:t>
            </a:r>
            <a:r>
              <a:rPr lang="es-MX" sz="2000" dirty="0" smtClean="0">
                <a:latin typeface="Consolas" panose="020B0609020204030204" pitchFamily="49" charset="0"/>
              </a:rPr>
              <a:t> </a:t>
            </a:r>
            <a:r>
              <a:rPr lang="es-MX" sz="2000" dirty="0">
                <a:latin typeface="Consolas" panose="020B0609020204030204" pitchFamily="49" charset="0"/>
              </a:rPr>
              <a:t>false;</a:t>
            </a:r>
          </a:p>
          <a:p>
            <a:pPr marL="0" indent="0">
              <a:buNone/>
            </a:pPr>
            <a:r>
              <a:rPr lang="es-MX" sz="2000" dirty="0" smtClean="0">
                <a:latin typeface="Consolas" panose="020B0609020204030204" pitchFamily="49" charset="0"/>
              </a:rPr>
              <a:t>  }</a:t>
            </a:r>
            <a:endParaRPr lang="es-MX" sz="20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116</a:t>
            </a:fld>
            <a:endParaRPr lang="en-US" dirty="0"/>
          </a:p>
        </p:txBody>
      </p:sp>
    </p:spTree>
    <p:extLst>
      <p:ext uri="{BB962C8B-B14F-4D97-AF65-F5344CB8AC3E}">
        <p14:creationId xmlns:p14="http://schemas.microsoft.com/office/powerpoint/2010/main" val="31366586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campos numéricos</a:t>
            </a:r>
            <a:endParaRPr lang="es-MX" dirty="0"/>
          </a:p>
        </p:txBody>
      </p:sp>
      <p:sp>
        <p:nvSpPr>
          <p:cNvPr id="3" name="Marcador de contenido 2"/>
          <p:cNvSpPr>
            <a:spLocks noGrp="1"/>
          </p:cNvSpPr>
          <p:nvPr>
            <p:ph idx="1"/>
          </p:nvPr>
        </p:nvSpPr>
        <p:spPr/>
        <p:txBody>
          <a:bodyPr/>
          <a:lstStyle/>
          <a:p>
            <a:r>
              <a:rPr lang="es-MX" dirty="0"/>
              <a:t>Se trata de obligar al usuario a introducir un valor numérico en un cuadro de texto. La condición JavaScript consiste en</a:t>
            </a:r>
            <a:r>
              <a:rPr lang="es-MX" dirty="0" smtClean="0"/>
              <a:t>:</a:t>
            </a:r>
          </a:p>
          <a:p>
            <a:pPr marL="0" indent="0">
              <a:buNone/>
            </a:pPr>
            <a:r>
              <a:rPr lang="es-MX" dirty="0" smtClean="0"/>
              <a:t>      valor </a:t>
            </a:r>
            <a:r>
              <a:rPr lang="es-MX" dirty="0"/>
              <a:t>= </a:t>
            </a:r>
            <a:r>
              <a:rPr lang="es-MX" dirty="0" err="1"/>
              <a:t>document.getElementById</a:t>
            </a:r>
            <a:r>
              <a:rPr lang="es-MX" dirty="0"/>
              <a:t>("campo").</a:t>
            </a:r>
            <a:r>
              <a:rPr lang="es-MX" dirty="0" err="1"/>
              <a:t>value</a:t>
            </a:r>
            <a:r>
              <a:rPr lang="es-MX" dirty="0"/>
              <a:t>;</a:t>
            </a:r>
          </a:p>
          <a:p>
            <a:pPr marL="0" indent="0">
              <a:buNone/>
            </a:pPr>
            <a:r>
              <a:rPr lang="es-MX" dirty="0" smtClean="0"/>
              <a:t>        </a:t>
            </a:r>
            <a:r>
              <a:rPr lang="es-MX" dirty="0" err="1" smtClean="0"/>
              <a:t>If</a:t>
            </a:r>
            <a:r>
              <a:rPr lang="es-MX" dirty="0"/>
              <a:t>( </a:t>
            </a:r>
            <a:r>
              <a:rPr lang="es-MX" dirty="0" err="1"/>
              <a:t>isNaN</a:t>
            </a:r>
            <a:r>
              <a:rPr lang="es-MX" dirty="0"/>
              <a:t>(valor) ) {</a:t>
            </a:r>
          </a:p>
          <a:p>
            <a:pPr marL="0" indent="0">
              <a:buNone/>
            </a:pPr>
            <a:r>
              <a:rPr lang="es-MX" dirty="0"/>
              <a:t> </a:t>
            </a:r>
            <a:r>
              <a:rPr lang="es-MX" dirty="0" smtClean="0"/>
              <a:t>        </a:t>
            </a:r>
            <a:r>
              <a:rPr lang="es-MX" dirty="0" err="1"/>
              <a:t>return</a:t>
            </a:r>
            <a:r>
              <a:rPr lang="es-MX" dirty="0"/>
              <a:t> false;</a:t>
            </a:r>
          </a:p>
          <a:p>
            <a:pPr marL="0" indent="0">
              <a:buNone/>
            </a:pPr>
            <a:r>
              <a:rPr lang="es-MX" dirty="0" smtClean="0"/>
              <a:t>       }</a:t>
            </a: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117</a:t>
            </a:fld>
            <a:endParaRPr lang="en-US" dirty="0"/>
          </a:p>
        </p:txBody>
      </p:sp>
    </p:spTree>
    <p:extLst>
      <p:ext uri="{BB962C8B-B14F-4D97-AF65-F5344CB8AC3E}">
        <p14:creationId xmlns:p14="http://schemas.microsoft.com/office/powerpoint/2010/main" val="23700882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608552"/>
            <a:ext cx="10571998" cy="970450"/>
          </a:xfrm>
        </p:spPr>
        <p:txBody>
          <a:bodyPr/>
          <a:lstStyle/>
          <a:p>
            <a:r>
              <a:rPr lang="es-MX" dirty="0" smtClean="0"/>
              <a:t>Validar la selección de una opción de la lista</a:t>
            </a:r>
            <a:endParaRPr lang="es-MX" dirty="0"/>
          </a:p>
        </p:txBody>
      </p:sp>
      <p:sp>
        <p:nvSpPr>
          <p:cNvPr id="3" name="Marcador de contenido 2"/>
          <p:cNvSpPr>
            <a:spLocks noGrp="1"/>
          </p:cNvSpPr>
          <p:nvPr>
            <p:ph idx="1"/>
          </p:nvPr>
        </p:nvSpPr>
        <p:spPr/>
        <p:txBody>
          <a:bodyPr/>
          <a:lstStyle/>
          <a:p>
            <a:r>
              <a:rPr lang="es-MX" dirty="0"/>
              <a:t>Se trata de obligar al usuario a seleccionar un elemento de una lista desplegable. El siguiente código JavaScript permite conseguirlo</a:t>
            </a:r>
            <a:r>
              <a:rPr lang="es-MX" dirty="0" smtClean="0"/>
              <a:t>:</a:t>
            </a:r>
          </a:p>
          <a:p>
            <a:pPr marL="0" indent="0">
              <a:buNone/>
            </a:pPr>
            <a:r>
              <a:rPr lang="en-US" dirty="0" smtClean="0"/>
              <a:t>    </a:t>
            </a:r>
          </a:p>
          <a:p>
            <a:pPr marL="0" indent="0">
              <a:buNone/>
            </a:pPr>
            <a:r>
              <a:rPr lang="en-US" dirty="0"/>
              <a:t> </a:t>
            </a:r>
            <a:r>
              <a:rPr lang="en-US" dirty="0" smtClean="0"/>
              <a:t>     </a:t>
            </a:r>
            <a:r>
              <a:rPr lang="en-US" dirty="0" err="1" smtClean="0"/>
              <a:t>indice</a:t>
            </a:r>
            <a:r>
              <a:rPr lang="en-US" dirty="0" smtClean="0"/>
              <a:t> </a:t>
            </a:r>
            <a:r>
              <a:rPr lang="en-US" dirty="0"/>
              <a:t>= </a:t>
            </a:r>
            <a:r>
              <a:rPr lang="en-US" dirty="0" err="1"/>
              <a:t>document.getElementById</a:t>
            </a:r>
            <a:r>
              <a:rPr lang="en-US" dirty="0"/>
              <a:t>("</a:t>
            </a:r>
            <a:r>
              <a:rPr lang="en-US" dirty="0" err="1"/>
              <a:t>opciones</a:t>
            </a:r>
            <a:r>
              <a:rPr lang="en-US" dirty="0"/>
              <a:t>").</a:t>
            </a:r>
            <a:r>
              <a:rPr lang="en-US" dirty="0" err="1"/>
              <a:t>selectedIndex</a:t>
            </a:r>
            <a:r>
              <a:rPr lang="en-US" dirty="0"/>
              <a:t>;</a:t>
            </a:r>
          </a:p>
          <a:p>
            <a:pPr marL="0" indent="0">
              <a:buNone/>
            </a:pPr>
            <a:r>
              <a:rPr lang="en-US" dirty="0" smtClean="0"/>
              <a:t>      if</a:t>
            </a:r>
            <a:r>
              <a:rPr lang="en-US" dirty="0"/>
              <a:t>( </a:t>
            </a:r>
            <a:r>
              <a:rPr lang="en-US" dirty="0" err="1"/>
              <a:t>indice</a:t>
            </a:r>
            <a:r>
              <a:rPr lang="en-US" dirty="0"/>
              <a:t> == null || </a:t>
            </a:r>
            <a:r>
              <a:rPr lang="en-US" dirty="0" err="1"/>
              <a:t>indice</a:t>
            </a:r>
            <a:r>
              <a:rPr lang="en-US" dirty="0"/>
              <a:t> == 0 ) {</a:t>
            </a:r>
          </a:p>
          <a:p>
            <a:pPr marL="0" indent="0">
              <a:buNone/>
            </a:pPr>
            <a:r>
              <a:rPr lang="en-US" dirty="0"/>
              <a:t>  </a:t>
            </a:r>
            <a:r>
              <a:rPr lang="en-US" dirty="0" smtClean="0"/>
              <a:t>    return </a:t>
            </a:r>
            <a:r>
              <a:rPr lang="en-US" dirty="0"/>
              <a:t>false;</a:t>
            </a:r>
          </a:p>
          <a:p>
            <a:pPr marL="0" indent="0">
              <a:buNone/>
            </a:pPr>
            <a:r>
              <a:rPr lang="en-US" dirty="0" smtClean="0"/>
              <a:t>      }</a:t>
            </a: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118</a:t>
            </a:fld>
            <a:endParaRPr lang="en-US" dirty="0"/>
          </a:p>
        </p:txBody>
      </p:sp>
    </p:spTree>
    <p:extLst>
      <p:ext uri="{BB962C8B-B14F-4D97-AF65-F5344CB8AC3E}">
        <p14:creationId xmlns:p14="http://schemas.microsoft.com/office/powerpoint/2010/main" val="33291806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una dirección de e-mail</a:t>
            </a:r>
            <a:endParaRPr lang="es-MX" dirty="0"/>
          </a:p>
        </p:txBody>
      </p:sp>
      <p:sp>
        <p:nvSpPr>
          <p:cNvPr id="3" name="Marcador de contenido 2"/>
          <p:cNvSpPr>
            <a:spLocks noGrp="1"/>
          </p:cNvSpPr>
          <p:nvPr>
            <p:ph idx="1"/>
          </p:nvPr>
        </p:nvSpPr>
        <p:spPr/>
        <p:txBody>
          <a:bodyPr/>
          <a:lstStyle/>
          <a:p>
            <a:r>
              <a:rPr lang="es-MX" dirty="0"/>
              <a:t>Se trata de obligar al usuario a introducir una dirección de email con un formato válido</a:t>
            </a:r>
            <a:r>
              <a:rPr lang="es-MX" dirty="0" smtClean="0"/>
              <a:t>.. </a:t>
            </a:r>
            <a:r>
              <a:rPr lang="es-MX" dirty="0"/>
              <a:t>La condición JavaScript consiste en</a:t>
            </a:r>
            <a:r>
              <a:rPr lang="es-MX" dirty="0" smtClean="0"/>
              <a:t>:</a:t>
            </a:r>
          </a:p>
          <a:p>
            <a:pPr marL="0" indent="0">
              <a:buNone/>
            </a:pPr>
            <a:endParaRPr lang="es-MX" dirty="0" smtClean="0">
              <a:latin typeface="Consolas" panose="020B0609020204030204" pitchFamily="49" charset="0"/>
            </a:endParaRPr>
          </a:p>
          <a:p>
            <a:pPr marL="0" indent="0">
              <a:buNone/>
            </a:pPr>
            <a:r>
              <a:rPr lang="es-MX" dirty="0" smtClean="0">
                <a:latin typeface="Consolas" panose="020B0609020204030204" pitchFamily="49" charset="0"/>
              </a:rPr>
              <a:t>      valor </a:t>
            </a:r>
            <a:r>
              <a:rPr lang="es-MX" dirty="0">
                <a:latin typeface="Consolas" panose="020B0609020204030204" pitchFamily="49" charset="0"/>
              </a:rPr>
              <a:t>= </a:t>
            </a:r>
            <a:r>
              <a:rPr lang="es-MX" dirty="0" err="1">
                <a:latin typeface="Consolas" panose="020B0609020204030204" pitchFamily="49" charset="0"/>
              </a:rPr>
              <a:t>document.getElementById</a:t>
            </a:r>
            <a:r>
              <a:rPr lang="es-MX" dirty="0">
                <a:latin typeface="Consolas" panose="020B0609020204030204" pitchFamily="49" charset="0"/>
              </a:rPr>
              <a:t>("campo").</a:t>
            </a:r>
            <a:r>
              <a:rPr lang="es-MX" dirty="0" err="1">
                <a:latin typeface="Consolas" panose="020B0609020204030204" pitchFamily="49" charset="0"/>
              </a:rPr>
              <a:t>value</a:t>
            </a:r>
            <a:r>
              <a:rPr lang="es-MX" dirty="0">
                <a:latin typeface="Consolas" panose="020B0609020204030204" pitchFamily="49" charset="0"/>
              </a:rPr>
              <a:t>;</a:t>
            </a:r>
          </a:p>
          <a:p>
            <a:pPr marL="0" indent="0">
              <a:buNone/>
            </a:pPr>
            <a:r>
              <a:rPr lang="es-MX" dirty="0" smtClean="0">
                <a:latin typeface="Consolas" panose="020B0609020204030204" pitchFamily="49" charset="0"/>
              </a:rPr>
              <a:t>      </a:t>
            </a:r>
            <a:r>
              <a:rPr lang="es-MX" dirty="0" err="1" smtClean="0">
                <a:latin typeface="Consolas" panose="020B0609020204030204" pitchFamily="49" charset="0"/>
              </a:rPr>
              <a:t>If</a:t>
            </a:r>
            <a:r>
              <a:rPr lang="es-MX" dirty="0">
                <a:latin typeface="Consolas" panose="020B0609020204030204" pitchFamily="49" charset="0"/>
              </a:rPr>
              <a:t>( !(/\w+([-+.']\w+)*@\w+([-.]\w+)*\.\w+([-.]\w+)/.test(valor)) ) {</a:t>
            </a:r>
          </a:p>
          <a:p>
            <a:pPr marL="0" indent="0">
              <a:buNone/>
            </a:pPr>
            <a:r>
              <a:rPr lang="es-MX" dirty="0">
                <a:latin typeface="Consolas" panose="020B0609020204030204" pitchFamily="49" charset="0"/>
              </a:rPr>
              <a:t>  </a:t>
            </a:r>
            <a:r>
              <a:rPr lang="es-MX" dirty="0" smtClean="0">
                <a:latin typeface="Consolas" panose="020B0609020204030204" pitchFamily="49" charset="0"/>
              </a:rPr>
              <a:t>      </a:t>
            </a:r>
            <a:r>
              <a:rPr lang="es-MX" dirty="0" err="1" smtClean="0">
                <a:latin typeface="Consolas" panose="020B0609020204030204" pitchFamily="49" charset="0"/>
              </a:rPr>
              <a:t>return</a:t>
            </a:r>
            <a:r>
              <a:rPr lang="es-MX" dirty="0" smtClean="0">
                <a:latin typeface="Consolas" panose="020B0609020204030204" pitchFamily="49" charset="0"/>
              </a:rPr>
              <a:t> </a:t>
            </a:r>
            <a:r>
              <a:rPr lang="es-MX" dirty="0">
                <a:latin typeface="Consolas" panose="020B0609020204030204" pitchFamily="49" charset="0"/>
              </a:rPr>
              <a:t>false;</a:t>
            </a:r>
          </a:p>
          <a:p>
            <a:pPr marL="0" indent="0">
              <a:buNone/>
            </a:pPr>
            <a:r>
              <a:rPr lang="es-MX" dirty="0" smtClean="0">
                <a:latin typeface="Consolas" panose="020B0609020204030204" pitchFamily="49" charset="0"/>
              </a:rPr>
              <a:t>      }</a:t>
            </a:r>
            <a:endParaRPr lang="es-MX" dirty="0">
              <a:latin typeface="Consolas" panose="020B0609020204030204" pitchFamily="49" charset="0"/>
            </a:endParaRPr>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119</a:t>
            </a:fld>
            <a:endParaRPr lang="en-US" dirty="0"/>
          </a:p>
        </p:txBody>
      </p:sp>
    </p:spTree>
    <p:extLst>
      <p:ext uri="{BB962C8B-B14F-4D97-AF65-F5344CB8AC3E}">
        <p14:creationId xmlns:p14="http://schemas.microsoft.com/office/powerpoint/2010/main" val="9770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Usando </a:t>
            </a:r>
            <a:r>
              <a:rPr lang="es-MX" b="0" dirty="0" err="1"/>
              <a:t>document.write</a:t>
            </a:r>
            <a:r>
              <a:rPr lang="es-MX" b="0" dirty="0"/>
              <a:t>()</a:t>
            </a:r>
          </a:p>
        </p:txBody>
      </p:sp>
      <p:sp>
        <p:nvSpPr>
          <p:cNvPr id="3" name="Content Placeholder 2"/>
          <p:cNvSpPr>
            <a:spLocks noGrp="1"/>
          </p:cNvSpPr>
          <p:nvPr>
            <p:ph idx="1"/>
          </p:nvPr>
        </p:nvSpPr>
        <p:spPr/>
        <p:txBody>
          <a:bodyPr>
            <a:normAutofit/>
          </a:bodyPr>
          <a:lstStyle/>
          <a:p>
            <a:pPr marL="0" indent="0">
              <a:buNone/>
            </a:pPr>
            <a:r>
              <a:rPr lang="es-MX" dirty="0"/>
              <a:t>&lt;!DOCTYPE </a:t>
            </a:r>
            <a:r>
              <a:rPr lang="es-MX" dirty="0" err="1"/>
              <a:t>html</a:t>
            </a:r>
            <a:r>
              <a:rPr lang="es-MX" dirty="0"/>
              <a:t>&gt;</a:t>
            </a:r>
            <a:br>
              <a:rPr lang="es-MX" dirty="0"/>
            </a:br>
            <a:r>
              <a:rPr lang="es-MX" dirty="0"/>
              <a:t>&lt;</a:t>
            </a:r>
            <a:r>
              <a:rPr lang="es-MX" dirty="0" err="1"/>
              <a:t>html</a:t>
            </a:r>
            <a:r>
              <a:rPr lang="es-MX" dirty="0"/>
              <a:t>&gt;</a:t>
            </a:r>
            <a:br>
              <a:rPr lang="es-MX" dirty="0"/>
            </a:br>
            <a:r>
              <a:rPr lang="es-MX" dirty="0"/>
              <a:t>&lt;</a:t>
            </a:r>
            <a:r>
              <a:rPr lang="es-MX" dirty="0" err="1"/>
              <a:t>body</a:t>
            </a:r>
            <a:r>
              <a:rPr lang="es-MX" dirty="0"/>
              <a:t>&gt;</a:t>
            </a:r>
            <a:br>
              <a:rPr lang="es-MX" dirty="0"/>
            </a:br>
            <a:r>
              <a:rPr lang="es-MX" dirty="0"/>
              <a:t/>
            </a:r>
            <a:br>
              <a:rPr lang="es-MX" dirty="0"/>
            </a:br>
            <a:r>
              <a:rPr lang="es-MX" dirty="0"/>
              <a:t>&lt;h1&gt;Mi primer pagina con JavaScript&lt;/h1&gt;</a:t>
            </a:r>
            <a:br>
              <a:rPr lang="es-MX" dirty="0"/>
            </a:br>
            <a:r>
              <a:rPr lang="es-MX" dirty="0"/>
              <a:t/>
            </a:r>
            <a:br>
              <a:rPr lang="es-MX" dirty="0"/>
            </a:br>
            <a:r>
              <a:rPr lang="es-MX" dirty="0"/>
              <a:t>&lt;script&gt;</a:t>
            </a:r>
            <a:br>
              <a:rPr lang="es-MX" dirty="0"/>
            </a:br>
            <a:r>
              <a:rPr lang="es-MX" dirty="0" err="1"/>
              <a:t>document.write</a:t>
            </a:r>
            <a:r>
              <a:rPr lang="es-MX" dirty="0"/>
              <a:t>(5 + 6);</a:t>
            </a:r>
            <a:br>
              <a:rPr lang="es-MX" dirty="0"/>
            </a:br>
            <a:r>
              <a:rPr lang="es-MX" dirty="0"/>
              <a:t>&lt;/script&gt;</a:t>
            </a:r>
            <a:br>
              <a:rPr lang="es-MX" dirty="0"/>
            </a:br>
            <a:r>
              <a:rPr lang="es-MX" dirty="0"/>
              <a:t/>
            </a:r>
            <a:br>
              <a:rPr lang="es-MX" dirty="0"/>
            </a:br>
            <a:r>
              <a:rPr lang="es-MX" dirty="0"/>
              <a:t>&lt;/</a:t>
            </a:r>
            <a:r>
              <a:rPr lang="es-MX" dirty="0" err="1"/>
              <a:t>body</a:t>
            </a:r>
            <a:r>
              <a:rPr lang="es-MX" dirty="0"/>
              <a:t>&gt;</a:t>
            </a:r>
            <a:br>
              <a:rPr lang="es-MX" dirty="0"/>
            </a:br>
            <a:r>
              <a:rPr lang="es-MX" dirty="0"/>
              <a:t>&lt;/</a:t>
            </a:r>
            <a:r>
              <a:rPr lang="es-MX" dirty="0" err="1"/>
              <a:t>html</a:t>
            </a:r>
            <a:r>
              <a:rPr lang="es-MX" dirty="0"/>
              <a:t>&gt;</a:t>
            </a:r>
          </a:p>
        </p:txBody>
      </p:sp>
      <p:sp>
        <p:nvSpPr>
          <p:cNvPr id="4" name="Footer Placeholder 3"/>
          <p:cNvSpPr>
            <a:spLocks noGrp="1"/>
          </p:cNvSpPr>
          <p:nvPr>
            <p:ph type="ftr" sz="quarter" idx="11"/>
          </p:nvPr>
        </p:nvSpPr>
        <p:spPr/>
        <p:txBody>
          <a:bodyPr/>
          <a:lstStyle/>
          <a:p>
            <a:r>
              <a:rPr lang="es-MX"/>
              <a:t>CIMOR ® 2016</a:t>
            </a:r>
          </a:p>
        </p:txBody>
      </p:sp>
      <p:pic>
        <p:nvPicPr>
          <p:cNvPr id="5" name="Picture 4"/>
          <p:cNvPicPr>
            <a:picLocks noChangeAspect="1"/>
          </p:cNvPicPr>
          <p:nvPr/>
        </p:nvPicPr>
        <p:blipFill rotWithShape="1">
          <a:blip r:embed="rId2"/>
          <a:srcRect t="10552" r="65685" b="76042"/>
          <a:stretch/>
        </p:blipFill>
        <p:spPr>
          <a:xfrm>
            <a:off x="6375539" y="3790121"/>
            <a:ext cx="4464739" cy="980661"/>
          </a:xfrm>
          <a:prstGeom prst="rect">
            <a:avLst/>
          </a:prstGeom>
        </p:spPr>
      </p:pic>
    </p:spTree>
    <p:extLst>
      <p:ext uri="{BB962C8B-B14F-4D97-AF65-F5344CB8AC3E}">
        <p14:creationId xmlns:p14="http://schemas.microsoft.com/office/powerpoint/2010/main" val="3127775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una fecha</a:t>
            </a:r>
            <a:endParaRPr lang="es-MX" dirty="0"/>
          </a:p>
        </p:txBody>
      </p:sp>
      <p:sp>
        <p:nvSpPr>
          <p:cNvPr id="3" name="Marcador de contenido 2"/>
          <p:cNvSpPr>
            <a:spLocks noGrp="1"/>
          </p:cNvSpPr>
          <p:nvPr>
            <p:ph idx="1"/>
          </p:nvPr>
        </p:nvSpPr>
        <p:spPr>
          <a:xfrm>
            <a:off x="810000" y="2498250"/>
            <a:ext cx="10554574" cy="3636511"/>
          </a:xfrm>
        </p:spPr>
        <p:txBody>
          <a:bodyPr>
            <a:normAutofit/>
          </a:bodyPr>
          <a:lstStyle/>
          <a:p>
            <a:r>
              <a:rPr lang="es-MX" dirty="0"/>
              <a:t>Las fechas suelen ser los campos de formulario más complicados de validar por la multitud de formas diferentes en las que se pueden introducir. </a:t>
            </a:r>
            <a:endParaRPr lang="es-MX" dirty="0" smtClean="0"/>
          </a:p>
          <a:p>
            <a:pPr marL="0" indent="0">
              <a:buNone/>
            </a:pPr>
            <a:endParaRPr lang="es-MX" dirty="0"/>
          </a:p>
          <a:p>
            <a:pPr marL="0" indent="0">
              <a:buNone/>
            </a:pPr>
            <a:endParaRPr lang="es-MX" dirty="0">
              <a:latin typeface="Consolas" panose="020B0609020204030204" pitchFamily="49" charset="0"/>
            </a:endParaRPr>
          </a:p>
          <a:p>
            <a:pPr marL="0" indent="0">
              <a:buNone/>
            </a:pPr>
            <a:r>
              <a:rPr lang="es-MX" dirty="0" err="1">
                <a:latin typeface="Consolas" panose="020B0609020204030204" pitchFamily="49" charset="0"/>
              </a:rPr>
              <a:t>var</a:t>
            </a:r>
            <a:r>
              <a:rPr lang="es-MX" dirty="0">
                <a:latin typeface="Consolas" panose="020B0609020204030204" pitchFamily="49" charset="0"/>
              </a:rPr>
              <a:t> ano = </a:t>
            </a:r>
            <a:r>
              <a:rPr lang="es-MX" dirty="0" err="1">
                <a:latin typeface="Consolas" panose="020B0609020204030204" pitchFamily="49" charset="0"/>
              </a:rPr>
              <a:t>document.getElementById</a:t>
            </a:r>
            <a:r>
              <a:rPr lang="es-MX" dirty="0">
                <a:latin typeface="Consolas" panose="020B0609020204030204" pitchFamily="49" charset="0"/>
              </a:rPr>
              <a:t>("</a:t>
            </a:r>
            <a:r>
              <a:rPr lang="es-MX" dirty="0" err="1" smtClean="0">
                <a:latin typeface="Consolas" panose="020B0609020204030204" pitchFamily="49" charset="0"/>
              </a:rPr>
              <a:t>anio</a:t>
            </a:r>
            <a:r>
              <a:rPr lang="es-MX" dirty="0">
                <a:latin typeface="Consolas" panose="020B0609020204030204" pitchFamily="49" charset="0"/>
              </a:rPr>
              <a:t>").</a:t>
            </a:r>
            <a:r>
              <a:rPr lang="es-MX" dirty="0" err="1">
                <a:latin typeface="Consolas" panose="020B0609020204030204" pitchFamily="49" charset="0"/>
              </a:rPr>
              <a:t>value</a:t>
            </a:r>
            <a:r>
              <a:rPr lang="es-MX" dirty="0">
                <a:latin typeface="Consolas" panose="020B0609020204030204" pitchFamily="49" charset="0"/>
              </a:rPr>
              <a:t>;</a:t>
            </a:r>
          </a:p>
          <a:p>
            <a:pPr marL="0" indent="0">
              <a:buNone/>
            </a:pPr>
            <a:r>
              <a:rPr lang="es-MX" dirty="0" err="1">
                <a:latin typeface="Consolas" panose="020B0609020204030204" pitchFamily="49" charset="0"/>
              </a:rPr>
              <a:t>var</a:t>
            </a:r>
            <a:r>
              <a:rPr lang="es-MX" dirty="0">
                <a:latin typeface="Consolas" panose="020B0609020204030204" pitchFamily="49" charset="0"/>
              </a:rPr>
              <a:t> mes = </a:t>
            </a:r>
            <a:r>
              <a:rPr lang="es-MX" dirty="0" err="1">
                <a:latin typeface="Consolas" panose="020B0609020204030204" pitchFamily="49" charset="0"/>
              </a:rPr>
              <a:t>document.getElementById</a:t>
            </a:r>
            <a:r>
              <a:rPr lang="es-MX" dirty="0">
                <a:latin typeface="Consolas" panose="020B0609020204030204" pitchFamily="49" charset="0"/>
              </a:rPr>
              <a:t>("mes").</a:t>
            </a:r>
            <a:r>
              <a:rPr lang="es-MX" dirty="0" err="1">
                <a:latin typeface="Consolas" panose="020B0609020204030204" pitchFamily="49" charset="0"/>
              </a:rPr>
              <a:t>value</a:t>
            </a:r>
            <a:r>
              <a:rPr lang="es-MX" dirty="0">
                <a:latin typeface="Consolas" panose="020B0609020204030204" pitchFamily="49" charset="0"/>
              </a:rPr>
              <a:t>;</a:t>
            </a:r>
          </a:p>
          <a:p>
            <a:pPr marL="0" indent="0">
              <a:buNone/>
            </a:pPr>
            <a:r>
              <a:rPr lang="es-MX" dirty="0" err="1">
                <a:latin typeface="Consolas" panose="020B0609020204030204" pitchFamily="49" charset="0"/>
              </a:rPr>
              <a:t>var</a:t>
            </a:r>
            <a:r>
              <a:rPr lang="es-MX" dirty="0">
                <a:latin typeface="Consolas" panose="020B0609020204030204" pitchFamily="49" charset="0"/>
              </a:rPr>
              <a:t> </a:t>
            </a:r>
            <a:r>
              <a:rPr lang="es-MX" dirty="0" err="1">
                <a:latin typeface="Consolas" panose="020B0609020204030204" pitchFamily="49" charset="0"/>
              </a:rPr>
              <a:t>dia</a:t>
            </a:r>
            <a:r>
              <a:rPr lang="es-MX" dirty="0">
                <a:latin typeface="Consolas" panose="020B0609020204030204" pitchFamily="49" charset="0"/>
              </a:rPr>
              <a:t> = </a:t>
            </a:r>
            <a:r>
              <a:rPr lang="es-MX" dirty="0" err="1">
                <a:latin typeface="Consolas" panose="020B0609020204030204" pitchFamily="49" charset="0"/>
              </a:rPr>
              <a:t>document.getElementById</a:t>
            </a:r>
            <a:r>
              <a:rPr lang="es-MX" dirty="0">
                <a:latin typeface="Consolas" panose="020B0609020204030204" pitchFamily="49" charset="0"/>
              </a:rPr>
              <a:t>("</a:t>
            </a:r>
            <a:r>
              <a:rPr lang="es-MX" dirty="0" err="1">
                <a:latin typeface="Consolas" panose="020B0609020204030204" pitchFamily="49" charset="0"/>
              </a:rPr>
              <a:t>dia</a:t>
            </a:r>
            <a:r>
              <a:rPr lang="es-MX" dirty="0">
                <a:latin typeface="Consolas" panose="020B0609020204030204" pitchFamily="49" charset="0"/>
              </a:rPr>
              <a:t>").</a:t>
            </a:r>
            <a:r>
              <a:rPr lang="es-MX" dirty="0" err="1">
                <a:latin typeface="Consolas" panose="020B0609020204030204" pitchFamily="49" charset="0"/>
              </a:rPr>
              <a:t>value</a:t>
            </a:r>
            <a:r>
              <a:rPr lang="es-MX" dirty="0">
                <a:latin typeface="Consolas" panose="020B0609020204030204" pitchFamily="49" charset="0"/>
              </a:rPr>
              <a:t>;</a:t>
            </a:r>
          </a:p>
          <a:p>
            <a:pPr marL="0" indent="0">
              <a:buNone/>
            </a:pPr>
            <a:r>
              <a:rPr lang="es-MX" dirty="0"/>
              <a:t> </a:t>
            </a:r>
          </a:p>
          <a:p>
            <a:pPr marL="0" indent="0">
              <a:buNone/>
            </a:pPr>
            <a:endParaRPr lang="es-MX" dirty="0"/>
          </a:p>
          <a:p>
            <a:pPr marL="0" indent="0">
              <a:buNone/>
            </a:pPr>
            <a:endParaRPr lang="es-MX" dirty="0"/>
          </a:p>
        </p:txBody>
      </p:sp>
      <p:sp>
        <p:nvSpPr>
          <p:cNvPr id="4" name="Rectángulo 3"/>
          <p:cNvSpPr/>
          <p:nvPr/>
        </p:nvSpPr>
        <p:spPr>
          <a:xfrm>
            <a:off x="7364505" y="3739206"/>
            <a:ext cx="6096000" cy="1477328"/>
          </a:xfrm>
          <a:prstGeom prst="rect">
            <a:avLst/>
          </a:prstGeom>
        </p:spPr>
        <p:txBody>
          <a:bodyPr>
            <a:spAutoFit/>
          </a:bodyPr>
          <a:lstStyle/>
          <a:p>
            <a:r>
              <a:rPr lang="es-MX" dirty="0">
                <a:latin typeface="Consolas" panose="020B0609020204030204" pitchFamily="49" charset="0"/>
              </a:rPr>
              <a:t>valor = new </a:t>
            </a:r>
            <a:r>
              <a:rPr lang="es-MX" dirty="0" smtClean="0">
                <a:latin typeface="Consolas" panose="020B0609020204030204" pitchFamily="49" charset="0"/>
              </a:rPr>
              <a:t>Date(</a:t>
            </a:r>
            <a:r>
              <a:rPr lang="es-MX" dirty="0" err="1" smtClean="0">
                <a:latin typeface="Consolas" panose="020B0609020204030204" pitchFamily="49" charset="0"/>
              </a:rPr>
              <a:t>anio</a:t>
            </a:r>
            <a:r>
              <a:rPr lang="es-MX" dirty="0">
                <a:latin typeface="Consolas" panose="020B0609020204030204" pitchFamily="49" charset="0"/>
              </a:rPr>
              <a:t>, mes, </a:t>
            </a:r>
            <a:r>
              <a:rPr lang="es-MX" dirty="0" err="1">
                <a:latin typeface="Consolas" panose="020B0609020204030204" pitchFamily="49" charset="0"/>
              </a:rPr>
              <a:t>dia</a:t>
            </a:r>
            <a:r>
              <a:rPr lang="es-MX" dirty="0">
                <a:latin typeface="Consolas" panose="020B0609020204030204" pitchFamily="49" charset="0"/>
              </a:rPr>
              <a:t>);</a:t>
            </a:r>
          </a:p>
          <a:p>
            <a:r>
              <a:rPr lang="es-MX" dirty="0">
                <a:latin typeface="Consolas" panose="020B0609020204030204" pitchFamily="49" charset="0"/>
              </a:rPr>
              <a:t> </a:t>
            </a:r>
          </a:p>
          <a:p>
            <a:r>
              <a:rPr lang="es-MX" dirty="0" err="1">
                <a:latin typeface="Consolas" panose="020B0609020204030204" pitchFamily="49" charset="0"/>
              </a:rPr>
              <a:t>if</a:t>
            </a:r>
            <a:r>
              <a:rPr lang="es-MX" dirty="0">
                <a:latin typeface="Consolas" panose="020B0609020204030204" pitchFamily="49" charset="0"/>
              </a:rPr>
              <a:t>( !</a:t>
            </a:r>
            <a:r>
              <a:rPr lang="es-MX" dirty="0" err="1">
                <a:latin typeface="Consolas" panose="020B0609020204030204" pitchFamily="49" charset="0"/>
              </a:rPr>
              <a:t>isNaN</a:t>
            </a:r>
            <a:r>
              <a:rPr lang="es-MX" dirty="0">
                <a:latin typeface="Consolas" panose="020B0609020204030204" pitchFamily="49" charset="0"/>
              </a:rPr>
              <a:t>(valor) ) {</a:t>
            </a:r>
          </a:p>
          <a:p>
            <a:r>
              <a:rPr lang="es-MX" dirty="0">
                <a:latin typeface="Consolas" panose="020B0609020204030204" pitchFamily="49" charset="0"/>
              </a:rPr>
              <a:t>  </a:t>
            </a:r>
            <a:r>
              <a:rPr lang="es-MX" dirty="0" err="1">
                <a:latin typeface="Consolas" panose="020B0609020204030204" pitchFamily="49" charset="0"/>
              </a:rPr>
              <a:t>return</a:t>
            </a:r>
            <a:r>
              <a:rPr lang="es-MX" dirty="0">
                <a:latin typeface="Consolas" panose="020B0609020204030204" pitchFamily="49" charset="0"/>
              </a:rPr>
              <a:t> false;</a:t>
            </a:r>
          </a:p>
          <a:p>
            <a:r>
              <a:rPr lang="es-MX" dirty="0">
                <a:latin typeface="Consolas" panose="020B0609020204030204" pitchFamily="49" charset="0"/>
              </a:rPr>
              <a:t>}</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120</a:t>
            </a:fld>
            <a:endParaRPr lang="en-US" dirty="0"/>
          </a:p>
        </p:txBody>
      </p:sp>
    </p:spTree>
    <p:extLst>
      <p:ext uri="{BB962C8B-B14F-4D97-AF65-F5344CB8AC3E}">
        <p14:creationId xmlns:p14="http://schemas.microsoft.com/office/powerpoint/2010/main" val="40677220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un número de teléfono</a:t>
            </a:r>
            <a:endParaRPr lang="es-MX" dirty="0"/>
          </a:p>
        </p:txBody>
      </p:sp>
      <p:sp>
        <p:nvSpPr>
          <p:cNvPr id="3" name="Marcador de contenido 2"/>
          <p:cNvSpPr>
            <a:spLocks noGrp="1"/>
          </p:cNvSpPr>
          <p:nvPr>
            <p:ph idx="1"/>
          </p:nvPr>
        </p:nvSpPr>
        <p:spPr/>
        <p:txBody>
          <a:bodyPr/>
          <a:lstStyle/>
          <a:p>
            <a:r>
              <a:rPr lang="es-MX" dirty="0"/>
              <a:t>Los números de teléfono pueden ser indicados de formas muy diferentes: con prefijo nacional, con prefijo internacional, agrupado por pares, separando los números con guiones, etc</a:t>
            </a:r>
            <a:r>
              <a:rPr lang="es-MX" dirty="0" smtClean="0"/>
              <a:t>.</a:t>
            </a:r>
          </a:p>
          <a:p>
            <a:pPr marL="0" indent="0">
              <a:buNone/>
            </a:pPr>
            <a:endParaRPr lang="es-MX" dirty="0" smtClean="0"/>
          </a:p>
          <a:p>
            <a:pPr marL="0" indent="0">
              <a:buNone/>
            </a:pPr>
            <a:r>
              <a:rPr lang="es-MX" dirty="0" smtClean="0">
                <a:latin typeface="Consolas" panose="020B0609020204030204" pitchFamily="49" charset="0"/>
              </a:rPr>
              <a:t>      valor </a:t>
            </a:r>
            <a:r>
              <a:rPr lang="es-MX" dirty="0">
                <a:latin typeface="Consolas" panose="020B0609020204030204" pitchFamily="49" charset="0"/>
              </a:rPr>
              <a:t>= </a:t>
            </a:r>
            <a:r>
              <a:rPr lang="es-MX" dirty="0" err="1">
                <a:latin typeface="Consolas" panose="020B0609020204030204" pitchFamily="49" charset="0"/>
              </a:rPr>
              <a:t>document.getElementById</a:t>
            </a:r>
            <a:r>
              <a:rPr lang="es-MX" dirty="0">
                <a:latin typeface="Consolas" panose="020B0609020204030204" pitchFamily="49" charset="0"/>
              </a:rPr>
              <a:t>("campo").</a:t>
            </a:r>
            <a:r>
              <a:rPr lang="es-MX" dirty="0" err="1">
                <a:latin typeface="Consolas" panose="020B0609020204030204" pitchFamily="49" charset="0"/>
              </a:rPr>
              <a:t>value</a:t>
            </a:r>
            <a:r>
              <a:rPr lang="es-MX" dirty="0">
                <a:latin typeface="Consolas" panose="020B0609020204030204" pitchFamily="49" charset="0"/>
              </a:rPr>
              <a:t>;</a:t>
            </a:r>
          </a:p>
          <a:p>
            <a:pPr marL="0" indent="0">
              <a:buNone/>
            </a:pPr>
            <a:r>
              <a:rPr lang="es-MX" dirty="0" smtClean="0">
                <a:latin typeface="Consolas" panose="020B0609020204030204" pitchFamily="49" charset="0"/>
              </a:rPr>
              <a:t>      </a:t>
            </a:r>
            <a:r>
              <a:rPr lang="es-MX" dirty="0" err="1" smtClean="0">
                <a:latin typeface="Consolas" panose="020B0609020204030204" pitchFamily="49" charset="0"/>
              </a:rPr>
              <a:t>if</a:t>
            </a:r>
            <a:r>
              <a:rPr lang="es-MX" dirty="0">
                <a:latin typeface="Consolas" panose="020B0609020204030204" pitchFamily="49" charset="0"/>
              </a:rPr>
              <a:t>( !(/^\d{9}$/.test(valor)) ) {</a:t>
            </a:r>
          </a:p>
          <a:p>
            <a:pPr marL="0" indent="0">
              <a:buNone/>
            </a:pPr>
            <a:r>
              <a:rPr lang="es-MX" dirty="0">
                <a:latin typeface="Consolas" panose="020B0609020204030204" pitchFamily="49" charset="0"/>
              </a:rPr>
              <a:t> </a:t>
            </a:r>
            <a:r>
              <a:rPr lang="es-MX" dirty="0" smtClean="0">
                <a:latin typeface="Consolas" panose="020B0609020204030204" pitchFamily="49" charset="0"/>
              </a:rPr>
              <a:t>       </a:t>
            </a:r>
            <a:r>
              <a:rPr lang="es-MX" dirty="0" err="1">
                <a:latin typeface="Consolas" panose="020B0609020204030204" pitchFamily="49" charset="0"/>
              </a:rPr>
              <a:t>return</a:t>
            </a:r>
            <a:r>
              <a:rPr lang="es-MX" dirty="0">
                <a:latin typeface="Consolas" panose="020B0609020204030204" pitchFamily="49" charset="0"/>
              </a:rPr>
              <a:t> false;</a:t>
            </a:r>
          </a:p>
          <a:p>
            <a:pPr marL="0" indent="0">
              <a:buNone/>
            </a:pPr>
            <a:r>
              <a:rPr lang="es-MX" dirty="0" smtClean="0">
                <a:latin typeface="Consolas" panose="020B0609020204030204" pitchFamily="49" charset="0"/>
              </a:rPr>
              <a:t>      }</a:t>
            </a:r>
            <a:endParaRPr lang="es-MX"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121</a:t>
            </a:fld>
            <a:endParaRPr lang="en-US" dirty="0"/>
          </a:p>
        </p:txBody>
      </p:sp>
    </p:spTree>
    <p:extLst>
      <p:ext uri="{BB962C8B-B14F-4D97-AF65-F5344CB8AC3E}">
        <p14:creationId xmlns:p14="http://schemas.microsoft.com/office/powerpoint/2010/main" val="27154065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un </a:t>
            </a:r>
            <a:r>
              <a:rPr lang="es-MX" dirty="0" err="1" smtClean="0"/>
              <a:t>checkbox</a:t>
            </a:r>
            <a:endParaRPr lang="es-MX" dirty="0"/>
          </a:p>
        </p:txBody>
      </p:sp>
      <p:sp>
        <p:nvSpPr>
          <p:cNvPr id="3" name="Marcador de contenido 2"/>
          <p:cNvSpPr>
            <a:spLocks noGrp="1"/>
          </p:cNvSpPr>
          <p:nvPr>
            <p:ph idx="1"/>
          </p:nvPr>
        </p:nvSpPr>
        <p:spPr/>
        <p:txBody>
          <a:bodyPr/>
          <a:lstStyle/>
          <a:p>
            <a:r>
              <a:rPr lang="es-MX" dirty="0"/>
              <a:t>Si un elemento de tipo </a:t>
            </a:r>
            <a:r>
              <a:rPr lang="es-MX" i="1" dirty="0" err="1"/>
              <a:t>checkbox</a:t>
            </a:r>
            <a:r>
              <a:rPr lang="es-MX" dirty="0"/>
              <a:t> se debe seleccionar de forma obligatoria, JavaScript permite comprobarlo de forma muy sencilla</a:t>
            </a:r>
            <a:r>
              <a:rPr lang="es-MX" dirty="0" smtClean="0"/>
              <a:t>:</a:t>
            </a:r>
          </a:p>
          <a:p>
            <a:pPr marL="0" indent="0">
              <a:buNone/>
            </a:pPr>
            <a:endParaRPr lang="es-MX" dirty="0" smtClean="0"/>
          </a:p>
          <a:p>
            <a:pPr marL="0" indent="0">
              <a:buNone/>
            </a:pPr>
            <a:r>
              <a:rPr lang="es-MX" dirty="0" smtClean="0">
                <a:latin typeface="Consolas" panose="020B0609020204030204" pitchFamily="49" charset="0"/>
              </a:rPr>
              <a:t>     elemento </a:t>
            </a:r>
            <a:r>
              <a:rPr lang="es-MX" dirty="0">
                <a:latin typeface="Consolas" panose="020B0609020204030204" pitchFamily="49" charset="0"/>
              </a:rPr>
              <a:t>= </a:t>
            </a:r>
            <a:r>
              <a:rPr lang="es-MX" dirty="0" err="1">
                <a:latin typeface="Consolas" panose="020B0609020204030204" pitchFamily="49" charset="0"/>
              </a:rPr>
              <a:t>document.getElementById</a:t>
            </a:r>
            <a:r>
              <a:rPr lang="es-MX" dirty="0">
                <a:latin typeface="Consolas" panose="020B0609020204030204" pitchFamily="49" charset="0"/>
              </a:rPr>
              <a:t>("campo</a:t>
            </a:r>
            <a:r>
              <a:rPr lang="es-MX" dirty="0" smtClean="0">
                <a:latin typeface="Consolas" panose="020B0609020204030204" pitchFamily="49" charset="0"/>
              </a:rPr>
              <a:t>"); </a:t>
            </a:r>
            <a:endParaRPr lang="es-MX" dirty="0">
              <a:latin typeface="Consolas" panose="020B0609020204030204" pitchFamily="49" charset="0"/>
            </a:endParaRPr>
          </a:p>
          <a:p>
            <a:pPr marL="0" indent="0">
              <a:buNone/>
            </a:pPr>
            <a:r>
              <a:rPr lang="es-MX" dirty="0" smtClean="0">
                <a:latin typeface="Consolas" panose="020B0609020204030204" pitchFamily="49" charset="0"/>
              </a:rPr>
              <a:t>     </a:t>
            </a:r>
            <a:r>
              <a:rPr lang="es-MX" dirty="0" err="1" smtClean="0">
                <a:latin typeface="Consolas" panose="020B0609020204030204" pitchFamily="49" charset="0"/>
              </a:rPr>
              <a:t>If</a:t>
            </a:r>
            <a:r>
              <a:rPr lang="es-MX" dirty="0">
                <a:latin typeface="Consolas" panose="020B0609020204030204" pitchFamily="49" charset="0"/>
              </a:rPr>
              <a:t>( !</a:t>
            </a:r>
            <a:r>
              <a:rPr lang="es-MX" dirty="0" err="1">
                <a:latin typeface="Consolas" panose="020B0609020204030204" pitchFamily="49" charset="0"/>
              </a:rPr>
              <a:t>elemento.checked</a:t>
            </a:r>
            <a:r>
              <a:rPr lang="es-MX" dirty="0">
                <a:latin typeface="Consolas" panose="020B0609020204030204" pitchFamily="49" charset="0"/>
              </a:rPr>
              <a:t> ) {</a:t>
            </a:r>
          </a:p>
          <a:p>
            <a:pPr marL="0" indent="0">
              <a:buNone/>
            </a:pPr>
            <a:r>
              <a:rPr lang="es-MX" dirty="0">
                <a:latin typeface="Consolas" panose="020B0609020204030204" pitchFamily="49" charset="0"/>
              </a:rPr>
              <a:t>  </a:t>
            </a:r>
            <a:r>
              <a:rPr lang="es-MX" dirty="0" smtClean="0">
                <a:latin typeface="Consolas" panose="020B0609020204030204" pitchFamily="49" charset="0"/>
              </a:rPr>
              <a:t>      </a:t>
            </a:r>
            <a:r>
              <a:rPr lang="es-MX" dirty="0" err="1" smtClean="0">
                <a:latin typeface="Consolas" panose="020B0609020204030204" pitchFamily="49" charset="0"/>
              </a:rPr>
              <a:t>return</a:t>
            </a:r>
            <a:r>
              <a:rPr lang="es-MX" dirty="0" smtClean="0">
                <a:latin typeface="Consolas" panose="020B0609020204030204" pitchFamily="49" charset="0"/>
              </a:rPr>
              <a:t> </a:t>
            </a:r>
            <a:r>
              <a:rPr lang="es-MX" dirty="0">
                <a:latin typeface="Consolas" panose="020B0609020204030204" pitchFamily="49" charset="0"/>
              </a:rPr>
              <a:t>false;</a:t>
            </a:r>
          </a:p>
          <a:p>
            <a:pPr marL="0" indent="0">
              <a:buNone/>
            </a:pPr>
            <a:r>
              <a:rPr lang="es-MX" dirty="0" smtClean="0">
                <a:latin typeface="Consolas" panose="020B0609020204030204" pitchFamily="49" charset="0"/>
              </a:rPr>
              <a:t>     }</a:t>
            </a:r>
            <a:endParaRPr lang="es-MX"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122</a:t>
            </a:fld>
            <a:endParaRPr lang="en-US" dirty="0"/>
          </a:p>
        </p:txBody>
      </p:sp>
    </p:spTree>
    <p:extLst>
      <p:ext uri="{BB962C8B-B14F-4D97-AF65-F5344CB8AC3E}">
        <p14:creationId xmlns:p14="http://schemas.microsoft.com/office/powerpoint/2010/main" val="258471107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varios </a:t>
            </a:r>
            <a:r>
              <a:rPr lang="es-MX" dirty="0" err="1" smtClean="0"/>
              <a:t>checkbox</a:t>
            </a:r>
            <a:endParaRPr lang="es-MX" dirty="0"/>
          </a:p>
        </p:txBody>
      </p:sp>
      <p:sp>
        <p:nvSpPr>
          <p:cNvPr id="3" name="Marcador de contenido 2"/>
          <p:cNvSpPr>
            <a:spLocks noGrp="1"/>
          </p:cNvSpPr>
          <p:nvPr>
            <p:ph idx="1"/>
          </p:nvPr>
        </p:nvSpPr>
        <p:spPr>
          <a:xfrm>
            <a:off x="827424" y="1980239"/>
            <a:ext cx="10554574" cy="1206713"/>
          </a:xfrm>
        </p:spPr>
        <p:txBody>
          <a:bodyPr>
            <a:normAutofit/>
          </a:bodyPr>
          <a:lstStyle/>
          <a:p>
            <a:r>
              <a:rPr lang="es-MX" dirty="0"/>
              <a:t>Si se trata de comprobar que todos los </a:t>
            </a:r>
            <a:r>
              <a:rPr lang="es-MX" i="1" dirty="0" err="1"/>
              <a:t>checkbox</a:t>
            </a:r>
            <a:r>
              <a:rPr lang="es-MX" dirty="0"/>
              <a:t> del formulario han sido seleccionados, es más fácil utilizar un bucle</a:t>
            </a:r>
            <a:r>
              <a:rPr lang="es-MX" dirty="0" smtClean="0"/>
              <a:t>:</a:t>
            </a:r>
          </a:p>
        </p:txBody>
      </p:sp>
      <p:sp>
        <p:nvSpPr>
          <p:cNvPr id="4" name="Rectángulo 3"/>
          <p:cNvSpPr/>
          <p:nvPr/>
        </p:nvSpPr>
        <p:spPr>
          <a:xfrm>
            <a:off x="1063809" y="3224304"/>
            <a:ext cx="7319683" cy="2585323"/>
          </a:xfrm>
          <a:prstGeom prst="rect">
            <a:avLst/>
          </a:prstGeom>
        </p:spPr>
        <p:txBody>
          <a:bodyPr wrap="square">
            <a:spAutoFit/>
          </a:bodyPr>
          <a:lstStyle/>
          <a:p>
            <a:r>
              <a:rPr lang="es-MX" dirty="0"/>
              <a:t>formulario = </a:t>
            </a:r>
            <a:r>
              <a:rPr lang="es-MX" dirty="0" err="1"/>
              <a:t>document.getElementById</a:t>
            </a:r>
            <a:r>
              <a:rPr lang="es-MX" dirty="0"/>
              <a:t>("formulario");</a:t>
            </a:r>
          </a:p>
          <a:p>
            <a:r>
              <a:rPr lang="es-MX" dirty="0" err="1"/>
              <a:t>for</a:t>
            </a:r>
            <a:r>
              <a:rPr lang="es-MX" dirty="0"/>
              <a:t>(</a:t>
            </a:r>
            <a:r>
              <a:rPr lang="es-MX" dirty="0" err="1"/>
              <a:t>var</a:t>
            </a:r>
            <a:r>
              <a:rPr lang="es-MX" dirty="0"/>
              <a:t> i=0; i&lt;</a:t>
            </a:r>
            <a:r>
              <a:rPr lang="es-MX" dirty="0" err="1"/>
              <a:t>formulario.elements.length</a:t>
            </a:r>
            <a:r>
              <a:rPr lang="es-MX" dirty="0"/>
              <a:t>; i++) {</a:t>
            </a:r>
          </a:p>
          <a:p>
            <a:r>
              <a:rPr lang="es-MX" dirty="0"/>
              <a:t>  </a:t>
            </a:r>
            <a:r>
              <a:rPr lang="es-MX" dirty="0" err="1"/>
              <a:t>var</a:t>
            </a:r>
            <a:r>
              <a:rPr lang="es-MX" dirty="0"/>
              <a:t> elemento = </a:t>
            </a:r>
            <a:r>
              <a:rPr lang="es-MX" dirty="0" err="1"/>
              <a:t>formulario.elements</a:t>
            </a:r>
            <a:r>
              <a:rPr lang="es-MX" dirty="0"/>
              <a:t>[i];</a:t>
            </a:r>
          </a:p>
          <a:p>
            <a:r>
              <a:rPr lang="es-MX" dirty="0"/>
              <a:t>  </a:t>
            </a:r>
            <a:r>
              <a:rPr lang="es-MX" dirty="0" err="1"/>
              <a:t>if</a:t>
            </a:r>
            <a:r>
              <a:rPr lang="es-MX" dirty="0"/>
              <a:t>(</a:t>
            </a:r>
            <a:r>
              <a:rPr lang="es-MX" dirty="0" err="1"/>
              <a:t>elemento.type</a:t>
            </a:r>
            <a:r>
              <a:rPr lang="es-MX" dirty="0"/>
              <a:t> == "</a:t>
            </a:r>
            <a:r>
              <a:rPr lang="es-MX" dirty="0" err="1"/>
              <a:t>checkbox</a:t>
            </a:r>
            <a:r>
              <a:rPr lang="es-MX" dirty="0"/>
              <a:t>") {</a:t>
            </a:r>
          </a:p>
          <a:p>
            <a:r>
              <a:rPr lang="es-MX" dirty="0"/>
              <a:t>    </a:t>
            </a:r>
            <a:r>
              <a:rPr lang="es-MX" dirty="0" err="1"/>
              <a:t>if</a:t>
            </a:r>
            <a:r>
              <a:rPr lang="es-MX" dirty="0"/>
              <a:t>(!</a:t>
            </a:r>
            <a:r>
              <a:rPr lang="es-MX" dirty="0" err="1"/>
              <a:t>elemento.checked</a:t>
            </a:r>
            <a:r>
              <a:rPr lang="es-MX" dirty="0"/>
              <a:t>) {</a:t>
            </a:r>
          </a:p>
          <a:p>
            <a:r>
              <a:rPr lang="es-MX" dirty="0"/>
              <a:t>      </a:t>
            </a:r>
            <a:r>
              <a:rPr lang="es-MX" dirty="0" err="1"/>
              <a:t>return</a:t>
            </a:r>
            <a:r>
              <a:rPr lang="es-MX" dirty="0"/>
              <a:t> false;</a:t>
            </a:r>
          </a:p>
          <a:p>
            <a:r>
              <a:rPr lang="es-MX" dirty="0"/>
              <a:t>    }</a:t>
            </a:r>
          </a:p>
          <a:p>
            <a:r>
              <a:rPr lang="es-MX" dirty="0"/>
              <a:t>  }</a:t>
            </a:r>
          </a:p>
          <a:p>
            <a:r>
              <a:rPr lang="es-MX" dirty="0"/>
              <a:t>}</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123</a:t>
            </a:fld>
            <a:endParaRPr lang="en-US" dirty="0"/>
          </a:p>
        </p:txBody>
      </p:sp>
    </p:spTree>
    <p:extLst>
      <p:ext uri="{BB962C8B-B14F-4D97-AF65-F5344CB8AC3E}">
        <p14:creationId xmlns:p14="http://schemas.microsoft.com/office/powerpoint/2010/main" val="205190625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Validar un radio </a:t>
            </a:r>
            <a:r>
              <a:rPr lang="es-MX" dirty="0" err="1" smtClean="0"/>
              <a:t>button</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La </a:t>
            </a:r>
            <a:r>
              <a:rPr lang="es-MX" dirty="0"/>
              <a:t>validación de los </a:t>
            </a:r>
            <a:r>
              <a:rPr lang="es-MX" dirty="0" err="1" smtClean="0"/>
              <a:t>radiobutton</a:t>
            </a:r>
            <a:r>
              <a:rPr lang="es-MX" dirty="0" smtClean="0"/>
              <a:t>, </a:t>
            </a:r>
            <a:r>
              <a:rPr lang="es-MX" dirty="0"/>
              <a:t>en general, la comprobación que se realiza es que el usuario haya seleccionado algún </a:t>
            </a:r>
            <a:r>
              <a:rPr lang="es-MX" dirty="0" err="1"/>
              <a:t>radiobutton</a:t>
            </a:r>
            <a:r>
              <a:rPr lang="es-MX" dirty="0"/>
              <a:t> de los que forman un determinado grupo. Mediante JavaScript, es sencillo determinar si se ha seleccionado algún </a:t>
            </a:r>
            <a:r>
              <a:rPr lang="es-MX" dirty="0" err="1"/>
              <a:t>radiobutton</a:t>
            </a:r>
            <a:r>
              <a:rPr lang="es-MX" dirty="0"/>
              <a:t> de un grupo:</a:t>
            </a:r>
          </a:p>
        </p:txBody>
      </p:sp>
      <p:sp>
        <p:nvSpPr>
          <p:cNvPr id="4" name="Rectángulo 3"/>
          <p:cNvSpPr/>
          <p:nvPr/>
        </p:nvSpPr>
        <p:spPr>
          <a:xfrm>
            <a:off x="1161144" y="3565382"/>
            <a:ext cx="5210628" cy="2862322"/>
          </a:xfrm>
          <a:prstGeom prst="rect">
            <a:avLst/>
          </a:prstGeom>
        </p:spPr>
        <p:txBody>
          <a:bodyPr wrap="square">
            <a:spAutoFit/>
          </a:bodyPr>
          <a:lstStyle/>
          <a:p>
            <a:r>
              <a:rPr lang="es-MX" dirty="0"/>
              <a:t>opciones = </a:t>
            </a:r>
            <a:r>
              <a:rPr lang="es-MX" dirty="0" err="1"/>
              <a:t>document.getElementsByName</a:t>
            </a:r>
            <a:r>
              <a:rPr lang="es-MX" dirty="0"/>
              <a:t>("opciones");</a:t>
            </a:r>
          </a:p>
          <a:p>
            <a:r>
              <a:rPr lang="es-MX" dirty="0"/>
              <a:t> </a:t>
            </a:r>
          </a:p>
          <a:p>
            <a:r>
              <a:rPr lang="es-MX" dirty="0" err="1"/>
              <a:t>var</a:t>
            </a:r>
            <a:r>
              <a:rPr lang="es-MX" dirty="0"/>
              <a:t> seleccionado = false;</a:t>
            </a:r>
          </a:p>
          <a:p>
            <a:r>
              <a:rPr lang="es-MX" dirty="0" err="1"/>
              <a:t>for</a:t>
            </a:r>
            <a:r>
              <a:rPr lang="es-MX" dirty="0"/>
              <a:t>(</a:t>
            </a:r>
            <a:r>
              <a:rPr lang="es-MX" dirty="0" err="1"/>
              <a:t>var</a:t>
            </a:r>
            <a:r>
              <a:rPr lang="es-MX" dirty="0"/>
              <a:t> i=0; i&lt;</a:t>
            </a:r>
            <a:r>
              <a:rPr lang="es-MX" dirty="0" err="1"/>
              <a:t>opciones.length</a:t>
            </a:r>
            <a:r>
              <a:rPr lang="es-MX" dirty="0"/>
              <a:t>; i++) {    </a:t>
            </a:r>
          </a:p>
          <a:p>
            <a:r>
              <a:rPr lang="es-MX" dirty="0"/>
              <a:t>  </a:t>
            </a:r>
            <a:r>
              <a:rPr lang="es-MX" dirty="0" err="1"/>
              <a:t>if</a:t>
            </a:r>
            <a:r>
              <a:rPr lang="es-MX" dirty="0"/>
              <a:t>(opciones[i].</a:t>
            </a:r>
            <a:r>
              <a:rPr lang="es-MX" dirty="0" err="1"/>
              <a:t>checked</a:t>
            </a:r>
            <a:r>
              <a:rPr lang="es-MX" dirty="0"/>
              <a:t>) {</a:t>
            </a:r>
          </a:p>
          <a:p>
            <a:r>
              <a:rPr lang="es-MX" dirty="0"/>
              <a:t>    seleccionado = true;</a:t>
            </a:r>
          </a:p>
          <a:p>
            <a:r>
              <a:rPr lang="es-MX" dirty="0"/>
              <a:t>    break;</a:t>
            </a:r>
          </a:p>
          <a:p>
            <a:r>
              <a:rPr lang="es-MX" dirty="0"/>
              <a:t>  }</a:t>
            </a:r>
          </a:p>
          <a:p>
            <a:r>
              <a:rPr lang="es-MX" dirty="0"/>
              <a:t>}</a:t>
            </a:r>
          </a:p>
        </p:txBody>
      </p:sp>
      <p:sp>
        <p:nvSpPr>
          <p:cNvPr id="5" name="Rectángulo 4"/>
          <p:cNvSpPr/>
          <p:nvPr/>
        </p:nvSpPr>
        <p:spPr>
          <a:xfrm>
            <a:off x="7678057" y="4534878"/>
            <a:ext cx="6096000" cy="923330"/>
          </a:xfrm>
          <a:prstGeom prst="rect">
            <a:avLst/>
          </a:prstGeom>
        </p:spPr>
        <p:txBody>
          <a:bodyPr>
            <a:spAutoFit/>
          </a:bodyPr>
          <a:lstStyle/>
          <a:p>
            <a:r>
              <a:rPr lang="es-MX" dirty="0" err="1"/>
              <a:t>if</a:t>
            </a:r>
            <a:r>
              <a:rPr lang="es-MX" dirty="0"/>
              <a:t>(!seleccionado) {</a:t>
            </a:r>
          </a:p>
          <a:p>
            <a:r>
              <a:rPr lang="es-MX" dirty="0"/>
              <a:t>  </a:t>
            </a:r>
            <a:r>
              <a:rPr lang="es-MX" dirty="0" err="1"/>
              <a:t>return</a:t>
            </a:r>
            <a:r>
              <a:rPr lang="es-MX" dirty="0"/>
              <a:t> false;</a:t>
            </a:r>
          </a:p>
          <a:p>
            <a:r>
              <a:rPr lang="es-MX" dirty="0"/>
              <a:t>}</a:t>
            </a:r>
          </a:p>
        </p:txBody>
      </p:sp>
      <p:sp>
        <p:nvSpPr>
          <p:cNvPr id="6" name="Marcador de pie de página 5"/>
          <p:cNvSpPr>
            <a:spLocks noGrp="1"/>
          </p:cNvSpPr>
          <p:nvPr>
            <p:ph type="ftr" sz="quarter" idx="11"/>
          </p:nvPr>
        </p:nvSpPr>
        <p:spPr/>
        <p:txBody>
          <a:bodyPr/>
          <a:lstStyle/>
          <a:p>
            <a:r>
              <a:rPr lang="en-US" smtClean="0"/>
              <a:t>CIMOR ® 2016</a:t>
            </a:r>
            <a:endParaRPr lang="en-US" dirty="0"/>
          </a:p>
        </p:txBody>
      </p:sp>
      <p:sp>
        <p:nvSpPr>
          <p:cNvPr id="7" name="Marcador de número de diapositiva 6"/>
          <p:cNvSpPr>
            <a:spLocks noGrp="1"/>
          </p:cNvSpPr>
          <p:nvPr>
            <p:ph type="sldNum" sz="quarter" idx="12"/>
          </p:nvPr>
        </p:nvSpPr>
        <p:spPr/>
        <p:txBody>
          <a:bodyPr/>
          <a:lstStyle/>
          <a:p>
            <a:fld id="{D57F1E4F-1CFF-5643-939E-217C01CDF565}" type="slidenum">
              <a:rPr lang="en-US" smtClean="0"/>
              <a:pPr/>
              <a:t>124</a:t>
            </a:fld>
            <a:endParaRPr lang="en-US" dirty="0"/>
          </a:p>
        </p:txBody>
      </p:sp>
    </p:spTree>
    <p:extLst>
      <p:ext uri="{BB962C8B-B14F-4D97-AF65-F5344CB8AC3E}">
        <p14:creationId xmlns:p14="http://schemas.microsoft.com/office/powerpoint/2010/main" val="4330337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¿Que veremos hoy?</a:t>
            </a:r>
            <a:endParaRPr lang="es-MX" dirty="0"/>
          </a:p>
        </p:txBody>
      </p:sp>
      <p:sp>
        <p:nvSpPr>
          <p:cNvPr id="3" name="Marcador de contenido 2"/>
          <p:cNvSpPr>
            <a:spLocks noGrp="1"/>
          </p:cNvSpPr>
          <p:nvPr>
            <p:ph idx="1"/>
          </p:nvPr>
        </p:nvSpPr>
        <p:spPr>
          <a:xfrm>
            <a:off x="827424" y="2769976"/>
            <a:ext cx="10554574" cy="3636511"/>
          </a:xfrm>
        </p:spPr>
        <p:txBody>
          <a:bodyPr>
            <a:normAutofit fontScale="92500" lnSpcReduction="20000"/>
          </a:bodyPr>
          <a:lstStyle/>
          <a:p>
            <a:r>
              <a:rPr lang="es-MX" dirty="0" smtClean="0"/>
              <a:t>JavaScript y la POO</a:t>
            </a:r>
          </a:p>
          <a:p>
            <a:r>
              <a:rPr lang="es-MX" dirty="0" smtClean="0"/>
              <a:t>Terminología</a:t>
            </a:r>
          </a:p>
          <a:p>
            <a:r>
              <a:rPr lang="es-MX" dirty="0" smtClean="0"/>
              <a:t>Clases</a:t>
            </a:r>
          </a:p>
          <a:p>
            <a:r>
              <a:rPr lang="es-MX" dirty="0" smtClean="0"/>
              <a:t>Atributos </a:t>
            </a:r>
          </a:p>
          <a:p>
            <a:r>
              <a:rPr lang="es-MX" dirty="0" smtClean="0"/>
              <a:t>Instancia </a:t>
            </a:r>
          </a:p>
          <a:p>
            <a:r>
              <a:rPr lang="es-MX" dirty="0" smtClean="0"/>
              <a:t>Abstracción</a:t>
            </a:r>
          </a:p>
          <a:p>
            <a:r>
              <a:rPr lang="es-MX" dirty="0" smtClean="0"/>
              <a:t>Tipos de objetos</a:t>
            </a:r>
          </a:p>
          <a:p>
            <a:r>
              <a:rPr lang="es-MX" dirty="0" smtClean="0"/>
              <a:t>Métodos</a:t>
            </a:r>
          </a:p>
          <a:p>
            <a:r>
              <a:rPr lang="es-MX" dirty="0" smtClean="0"/>
              <a:t>Herencia </a:t>
            </a:r>
          </a:p>
          <a:p>
            <a:r>
              <a:rPr lang="es-MX" dirty="0" smtClean="0"/>
              <a:t>Polimorfismo</a:t>
            </a:r>
          </a:p>
          <a:p>
            <a:endParaRPr lang="es-MX" dirty="0" smtClean="0"/>
          </a:p>
          <a:p>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125</a:t>
            </a:fld>
            <a:endParaRPr lang="es-MX"/>
          </a:p>
        </p:txBody>
      </p:sp>
    </p:spTree>
    <p:extLst>
      <p:ext uri="{BB962C8B-B14F-4D97-AF65-F5344CB8AC3E}">
        <p14:creationId xmlns:p14="http://schemas.microsoft.com/office/powerpoint/2010/main" val="241550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MX" dirty="0"/>
              <a:t> JavaScript y la POO</a:t>
            </a:r>
          </a:p>
        </p:txBody>
      </p:sp>
      <p:pic>
        <p:nvPicPr>
          <p:cNvPr id="2" name="Marcador de posición de imagen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13" r="25013"/>
          <a:stretch>
            <a:fillRect/>
          </a:stretch>
        </p:blipFill>
        <p:spPr>
          <a:xfrm>
            <a:off x="6219825" y="0"/>
            <a:ext cx="6092825" cy="6858000"/>
          </a:xfrm>
        </p:spPr>
      </p:pic>
      <p:sp>
        <p:nvSpPr>
          <p:cNvPr id="5" name="Text Placeholder 4"/>
          <p:cNvSpPr>
            <a:spLocks noGrp="1"/>
          </p:cNvSpPr>
          <p:nvPr>
            <p:ph type="body" sz="half" idx="2"/>
          </p:nvPr>
        </p:nvSpPr>
        <p:spPr/>
        <p:txBody>
          <a:bodyPr>
            <a:normAutofit/>
          </a:bodyPr>
          <a:lstStyle/>
          <a:p>
            <a:endParaRPr lang="es-MX" sz="1800" dirty="0"/>
          </a:p>
        </p:txBody>
      </p:sp>
    </p:spTree>
    <p:extLst>
      <p:ext uri="{BB962C8B-B14F-4D97-AF65-F5344CB8AC3E}">
        <p14:creationId xmlns:p14="http://schemas.microsoft.com/office/powerpoint/2010/main" val="2855942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a:t>POO</a:t>
            </a:r>
          </a:p>
        </p:txBody>
      </p:sp>
      <p:sp>
        <p:nvSpPr>
          <p:cNvPr id="10" name="Content Placeholder 9"/>
          <p:cNvSpPr>
            <a:spLocks noGrp="1"/>
          </p:cNvSpPr>
          <p:nvPr>
            <p:ph idx="1"/>
          </p:nvPr>
        </p:nvSpPr>
        <p:spPr/>
        <p:txBody>
          <a:bodyPr/>
          <a:lstStyle/>
          <a:p>
            <a:pPr marL="0" indent="0">
              <a:buNone/>
            </a:pPr>
            <a:r>
              <a:rPr lang="es-MX" dirty="0"/>
              <a:t>La programación orientada a objetos puede considerarse como el diseño de software a través de un conjunto de objetos que cooperan, a diferencia de un punto de vista tradicional en el que un programa puede considerarse como un conjunto de funciones, o simplemente como una lista de instrucciones para la computadora. En la programación orientada a objetos, cada objeto es capaz de recibir mensajes, procesar datos y enviar mensajes a otros objetos. Cada objeto puede verse como una pequeña máquina independiente con un papel o responsabilidad definida.</a:t>
            </a:r>
          </a:p>
        </p:txBody>
      </p:sp>
    </p:spTree>
    <p:extLst>
      <p:ext uri="{BB962C8B-B14F-4D97-AF65-F5344CB8AC3E}">
        <p14:creationId xmlns:p14="http://schemas.microsoft.com/office/powerpoint/2010/main" val="12932816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POO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3166" y="1904449"/>
            <a:ext cx="5635667" cy="4913795"/>
          </a:xfrm>
        </p:spPr>
      </p:pic>
    </p:spTree>
    <p:extLst>
      <p:ext uri="{BB962C8B-B14F-4D97-AF65-F5344CB8AC3E}">
        <p14:creationId xmlns:p14="http://schemas.microsoft.com/office/powerpoint/2010/main" val="10980346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a:t>Terminología </a:t>
            </a:r>
          </a:p>
        </p:txBody>
      </p:sp>
      <p:sp>
        <p:nvSpPr>
          <p:cNvPr id="6" name="Content Placeholder 5"/>
          <p:cNvSpPr>
            <a:spLocks noGrp="1"/>
          </p:cNvSpPr>
          <p:nvPr>
            <p:ph idx="1"/>
          </p:nvPr>
        </p:nvSpPr>
        <p:spPr/>
        <p:txBody>
          <a:bodyPr/>
          <a:lstStyle/>
          <a:p>
            <a:pPr marL="0" indent="0">
              <a:buNone/>
            </a:pPr>
            <a:r>
              <a:rPr lang="es-MX" b="1" dirty="0"/>
              <a:t>Clase</a:t>
            </a:r>
          </a:p>
          <a:p>
            <a:pPr marL="0" indent="0">
              <a:buNone/>
            </a:pPr>
            <a:r>
              <a:rPr lang="es-MX" dirty="0"/>
              <a:t>-Define las características del objeto.</a:t>
            </a:r>
          </a:p>
          <a:p>
            <a:pPr marL="0" indent="0">
              <a:buNone/>
            </a:pPr>
            <a:r>
              <a:rPr lang="es-MX" b="1" dirty="0"/>
              <a:t>Objeto</a:t>
            </a:r>
          </a:p>
          <a:p>
            <a:pPr marL="0" indent="0">
              <a:buNone/>
            </a:pPr>
            <a:r>
              <a:rPr lang="es-MX" dirty="0"/>
              <a:t>-Una instancia de una clase.</a:t>
            </a:r>
          </a:p>
          <a:p>
            <a:pPr marL="0" indent="0">
              <a:buNone/>
            </a:pPr>
            <a:r>
              <a:rPr lang="es-MX" b="1" dirty="0"/>
              <a:t>Propiedad</a:t>
            </a:r>
          </a:p>
          <a:p>
            <a:pPr marL="0" indent="0">
              <a:buNone/>
            </a:pPr>
            <a:r>
              <a:rPr lang="es-MX" dirty="0"/>
              <a:t>-Una característica del objeto, como el color.</a:t>
            </a:r>
          </a:p>
          <a:p>
            <a:pPr marL="0" indent="0">
              <a:buNone/>
            </a:pPr>
            <a:r>
              <a:rPr lang="es-MX" b="1" dirty="0"/>
              <a:t>Método</a:t>
            </a:r>
          </a:p>
          <a:p>
            <a:pPr marL="0" indent="0">
              <a:buNone/>
            </a:pPr>
            <a:r>
              <a:rPr lang="es-MX" dirty="0"/>
              <a:t>-Una capacidad del Objeto, como caminar. </a:t>
            </a:r>
          </a:p>
        </p:txBody>
      </p:sp>
    </p:spTree>
    <p:extLst>
      <p:ext uri="{BB962C8B-B14F-4D97-AF65-F5344CB8AC3E}">
        <p14:creationId xmlns:p14="http://schemas.microsoft.com/office/powerpoint/2010/main" val="1859798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Usando </a:t>
            </a:r>
            <a:r>
              <a:rPr lang="es-MX" b="0" dirty="0" err="1"/>
              <a:t>innerHTML</a:t>
            </a:r>
            <a:endParaRPr lang="es-MX" b="0" dirty="0"/>
          </a:p>
        </p:txBody>
      </p:sp>
      <p:sp>
        <p:nvSpPr>
          <p:cNvPr id="3" name="Content Placeholder 2"/>
          <p:cNvSpPr>
            <a:spLocks noGrp="1"/>
          </p:cNvSpPr>
          <p:nvPr>
            <p:ph idx="1"/>
          </p:nvPr>
        </p:nvSpPr>
        <p:spPr/>
        <p:txBody>
          <a:bodyPr>
            <a:normAutofit fontScale="92500" lnSpcReduction="10000"/>
          </a:bodyPr>
          <a:lstStyle/>
          <a:p>
            <a:pPr marL="0" indent="0">
              <a:buNone/>
            </a:pPr>
            <a:r>
              <a:rPr lang="es-MX" dirty="0"/>
              <a:t>&lt;!DOCTYPE </a:t>
            </a:r>
            <a:r>
              <a:rPr lang="es-MX" dirty="0" err="1"/>
              <a:t>html</a:t>
            </a:r>
            <a:r>
              <a:rPr lang="es-MX" dirty="0"/>
              <a:t>&gt;</a:t>
            </a:r>
            <a:br>
              <a:rPr lang="es-MX" dirty="0"/>
            </a:br>
            <a:r>
              <a:rPr lang="es-MX" dirty="0"/>
              <a:t>&lt;</a:t>
            </a:r>
            <a:r>
              <a:rPr lang="es-MX" dirty="0" err="1"/>
              <a:t>html</a:t>
            </a:r>
            <a:r>
              <a:rPr lang="es-MX" dirty="0"/>
              <a:t>&gt;</a:t>
            </a:r>
            <a:br>
              <a:rPr lang="es-MX" dirty="0"/>
            </a:br>
            <a:r>
              <a:rPr lang="es-MX" dirty="0"/>
              <a:t>&lt;</a:t>
            </a:r>
            <a:r>
              <a:rPr lang="es-MX" dirty="0" err="1"/>
              <a:t>body</a:t>
            </a:r>
            <a:r>
              <a:rPr lang="es-MX" dirty="0"/>
              <a:t>&gt;</a:t>
            </a:r>
            <a:br>
              <a:rPr lang="es-MX" dirty="0"/>
            </a:br>
            <a:r>
              <a:rPr lang="es-MX" dirty="0"/>
              <a:t/>
            </a:r>
            <a:br>
              <a:rPr lang="es-MX" dirty="0"/>
            </a:br>
            <a:r>
              <a:rPr lang="es-MX" dirty="0"/>
              <a:t>&lt;h1&gt;Mi primer pagina con JavaScript&lt;/h1&gt;</a:t>
            </a:r>
            <a:br>
              <a:rPr lang="es-MX" dirty="0"/>
            </a:br>
            <a:r>
              <a:rPr lang="es-MX" dirty="0"/>
              <a:t/>
            </a:r>
            <a:br>
              <a:rPr lang="es-MX" dirty="0"/>
            </a:br>
            <a:r>
              <a:rPr lang="es-MX" dirty="0"/>
              <a:t>&lt;p id="demo"&gt;&lt;/p&gt;</a:t>
            </a:r>
            <a:br>
              <a:rPr lang="es-MX" dirty="0"/>
            </a:br>
            <a:r>
              <a:rPr lang="es-MX" dirty="0"/>
              <a:t/>
            </a:r>
            <a:br>
              <a:rPr lang="es-MX" dirty="0"/>
            </a:br>
            <a:r>
              <a:rPr lang="es-MX" dirty="0"/>
              <a:t>&lt;script&gt;</a:t>
            </a:r>
            <a:br>
              <a:rPr lang="es-MX" dirty="0"/>
            </a:br>
            <a:r>
              <a:rPr lang="es-MX" dirty="0" err="1"/>
              <a:t>document.getElementById</a:t>
            </a:r>
            <a:r>
              <a:rPr lang="es-MX" dirty="0"/>
              <a:t>("demo").</a:t>
            </a:r>
            <a:r>
              <a:rPr lang="es-MX" dirty="0" err="1"/>
              <a:t>innerHTML</a:t>
            </a:r>
            <a:r>
              <a:rPr lang="es-MX" dirty="0"/>
              <a:t> = 5 + 6;</a:t>
            </a:r>
            <a:br>
              <a:rPr lang="es-MX" dirty="0"/>
            </a:br>
            <a:r>
              <a:rPr lang="es-MX" dirty="0"/>
              <a:t>&lt;/script&gt;</a:t>
            </a:r>
            <a:br>
              <a:rPr lang="es-MX" dirty="0"/>
            </a:br>
            <a:r>
              <a:rPr lang="es-MX" dirty="0"/>
              <a:t/>
            </a:r>
            <a:br>
              <a:rPr lang="es-MX" dirty="0"/>
            </a:br>
            <a:r>
              <a:rPr lang="es-MX" dirty="0"/>
              <a:t>&lt;/</a:t>
            </a:r>
            <a:r>
              <a:rPr lang="es-MX" dirty="0" err="1"/>
              <a:t>body</a:t>
            </a:r>
            <a:r>
              <a:rPr lang="es-MX" dirty="0"/>
              <a:t>&gt;</a:t>
            </a:r>
            <a:br>
              <a:rPr lang="es-MX" dirty="0"/>
            </a:br>
            <a:r>
              <a:rPr lang="es-MX" dirty="0"/>
              <a:t>&lt;/</a:t>
            </a:r>
            <a:r>
              <a:rPr lang="es-MX" dirty="0" err="1"/>
              <a:t>html</a:t>
            </a:r>
            <a:r>
              <a:rPr lang="es-MX" dirty="0"/>
              <a:t>&gt;</a:t>
            </a:r>
          </a:p>
        </p:txBody>
      </p:sp>
      <p:sp>
        <p:nvSpPr>
          <p:cNvPr id="4" name="Footer Placeholder 3"/>
          <p:cNvSpPr>
            <a:spLocks noGrp="1"/>
          </p:cNvSpPr>
          <p:nvPr>
            <p:ph type="ftr" sz="quarter" idx="11"/>
          </p:nvPr>
        </p:nvSpPr>
        <p:spPr/>
        <p:txBody>
          <a:bodyPr/>
          <a:lstStyle/>
          <a:p>
            <a:r>
              <a:rPr lang="es-MX"/>
              <a:t>CIMOR ® 2016</a:t>
            </a:r>
          </a:p>
        </p:txBody>
      </p:sp>
      <p:pic>
        <p:nvPicPr>
          <p:cNvPr id="5" name="Picture 4"/>
          <p:cNvPicPr>
            <a:picLocks noChangeAspect="1"/>
          </p:cNvPicPr>
          <p:nvPr/>
        </p:nvPicPr>
        <p:blipFill rotWithShape="1">
          <a:blip r:embed="rId2"/>
          <a:srcRect t="10552" r="65685" b="76042"/>
          <a:stretch/>
        </p:blipFill>
        <p:spPr>
          <a:xfrm>
            <a:off x="7395956" y="3697356"/>
            <a:ext cx="4464739" cy="980661"/>
          </a:xfrm>
          <a:prstGeom prst="rect">
            <a:avLst/>
          </a:prstGeom>
        </p:spPr>
      </p:pic>
    </p:spTree>
    <p:extLst>
      <p:ext uri="{BB962C8B-B14F-4D97-AF65-F5344CB8AC3E}">
        <p14:creationId xmlns:p14="http://schemas.microsoft.com/office/powerpoint/2010/main" val="25274119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Terminología</a:t>
            </a:r>
          </a:p>
        </p:txBody>
      </p:sp>
      <p:sp>
        <p:nvSpPr>
          <p:cNvPr id="3" name="Content Placeholder 2"/>
          <p:cNvSpPr>
            <a:spLocks noGrp="1"/>
          </p:cNvSpPr>
          <p:nvPr>
            <p:ph idx="1"/>
          </p:nvPr>
        </p:nvSpPr>
        <p:spPr>
          <a:xfrm>
            <a:off x="818712" y="2222286"/>
            <a:ext cx="10554574" cy="4297784"/>
          </a:xfrm>
        </p:spPr>
        <p:txBody>
          <a:bodyPr>
            <a:normAutofit fontScale="92500" lnSpcReduction="10000"/>
          </a:bodyPr>
          <a:lstStyle/>
          <a:p>
            <a:pPr marL="0" indent="0">
              <a:buNone/>
            </a:pPr>
            <a:r>
              <a:rPr lang="es-MX" b="1" dirty="0"/>
              <a:t>Constructor</a:t>
            </a:r>
          </a:p>
          <a:p>
            <a:pPr marL="0" indent="0">
              <a:buNone/>
            </a:pPr>
            <a:r>
              <a:rPr lang="es-MX" dirty="0"/>
              <a:t>Es un método llamado en el momento de la creación de instancias.</a:t>
            </a:r>
          </a:p>
          <a:p>
            <a:pPr marL="0" indent="0">
              <a:buNone/>
            </a:pPr>
            <a:r>
              <a:rPr lang="es-MX" b="1" dirty="0"/>
              <a:t>Herencia</a:t>
            </a:r>
            <a:r>
              <a:rPr lang="es-MX" dirty="0"/>
              <a:t> </a:t>
            </a:r>
          </a:p>
          <a:p>
            <a:pPr marL="0" indent="0">
              <a:buNone/>
            </a:pPr>
            <a:r>
              <a:rPr lang="es-MX" dirty="0"/>
              <a:t>Una clase puede heredar características de otra clase.</a:t>
            </a:r>
          </a:p>
          <a:p>
            <a:pPr marL="0" indent="0">
              <a:buNone/>
            </a:pPr>
            <a:r>
              <a:rPr lang="es-MX" b="1" dirty="0"/>
              <a:t>Encapsulamiento</a:t>
            </a:r>
          </a:p>
          <a:p>
            <a:pPr marL="0" indent="0">
              <a:buNone/>
            </a:pPr>
            <a:r>
              <a:rPr lang="es-MX" dirty="0"/>
              <a:t>Una clase solo define las características del objeto, un método solo define como se ejecuta el método.</a:t>
            </a:r>
          </a:p>
          <a:p>
            <a:pPr marL="0" indent="0">
              <a:buNone/>
            </a:pPr>
            <a:r>
              <a:rPr lang="es-MX" b="1" dirty="0"/>
              <a:t>Abstracción</a:t>
            </a:r>
          </a:p>
          <a:p>
            <a:pPr marL="0" indent="0">
              <a:buNone/>
            </a:pPr>
            <a:r>
              <a:rPr lang="es-MX" dirty="0"/>
              <a:t>La conjunción de herencia compleja, métodos, propiedades que un objeto debe ser capaz de simular en un modelo de realidad.</a:t>
            </a:r>
          </a:p>
          <a:p>
            <a:pPr marL="0" indent="0">
              <a:buNone/>
            </a:pPr>
            <a:r>
              <a:rPr lang="es-MX" b="1" dirty="0"/>
              <a:t>Polimorfismo</a:t>
            </a:r>
          </a:p>
          <a:p>
            <a:pPr marL="0" indent="0">
              <a:buNone/>
            </a:pPr>
            <a:r>
              <a:rPr lang="es-MX" dirty="0"/>
              <a:t>Diferentes clases podrían definir el mismo método o propiedad.</a:t>
            </a:r>
          </a:p>
        </p:txBody>
      </p:sp>
    </p:spTree>
    <p:extLst>
      <p:ext uri="{BB962C8B-B14F-4D97-AF65-F5344CB8AC3E}">
        <p14:creationId xmlns:p14="http://schemas.microsoft.com/office/powerpoint/2010/main" val="1237584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Clases</a:t>
            </a:r>
            <a:endParaRPr lang="es-MX" dirty="0"/>
          </a:p>
        </p:txBody>
      </p:sp>
      <p:sp>
        <p:nvSpPr>
          <p:cNvPr id="3" name="Content Placeholder 2"/>
          <p:cNvSpPr>
            <a:spLocks noGrp="1"/>
          </p:cNvSpPr>
          <p:nvPr>
            <p:ph idx="1"/>
          </p:nvPr>
        </p:nvSpPr>
        <p:spPr/>
        <p:txBody>
          <a:bodyPr/>
          <a:lstStyle/>
          <a:p>
            <a:pPr marL="0" indent="0">
              <a:buNone/>
            </a:pPr>
            <a:r>
              <a:rPr lang="es-MX" dirty="0"/>
              <a:t>Las clases de </a:t>
            </a:r>
            <a:r>
              <a:rPr lang="es-MX" dirty="0" err="1"/>
              <a:t>javascript</a:t>
            </a:r>
            <a:r>
              <a:rPr lang="es-MX" dirty="0"/>
              <a:t> esta introducidas en </a:t>
            </a:r>
            <a:r>
              <a:rPr lang="es-MX" dirty="0" err="1"/>
              <a:t>ECMAScript</a:t>
            </a:r>
            <a:r>
              <a:rPr lang="es-MX" dirty="0"/>
              <a:t> 6 La sintaxis de las clases </a:t>
            </a:r>
            <a:r>
              <a:rPr lang="es-MX" b="1" dirty="0"/>
              <a:t>no</a:t>
            </a:r>
            <a:r>
              <a:rPr lang="es-MX" dirty="0"/>
              <a:t> introduce un nuevo modelo de herencia orientada a objetos a JavaScript. Las clases de JavaScript proveen una sintaxis mucho más clara y simple para crear objetos y lidiar con la herencia.</a:t>
            </a:r>
          </a:p>
        </p:txBody>
      </p:sp>
    </p:spTree>
    <p:extLst>
      <p:ext uri="{BB962C8B-B14F-4D97-AF65-F5344CB8AC3E}">
        <p14:creationId xmlns:p14="http://schemas.microsoft.com/office/powerpoint/2010/main" val="21324666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Clases</a:t>
            </a:r>
          </a:p>
        </p:txBody>
      </p:sp>
      <p:sp>
        <p:nvSpPr>
          <p:cNvPr id="3" name="Content Placeholder 2"/>
          <p:cNvSpPr>
            <a:spLocks noGrp="1"/>
          </p:cNvSpPr>
          <p:nvPr>
            <p:ph idx="1"/>
          </p:nvPr>
        </p:nvSpPr>
        <p:spPr/>
        <p:txBody>
          <a:bodyPr>
            <a:normAutofit fontScale="92500" lnSpcReduction="20000"/>
          </a:bodyPr>
          <a:lstStyle/>
          <a:p>
            <a:pPr marL="0" indent="0">
              <a:buNone/>
            </a:pPr>
            <a:r>
              <a:rPr lang="es-MX" dirty="0"/>
              <a:t>Declaración de clases</a:t>
            </a:r>
          </a:p>
          <a:p>
            <a:pPr marL="0" indent="0">
              <a:buNone/>
            </a:pPr>
            <a:r>
              <a:rPr lang="es-MX" dirty="0"/>
              <a:t>Una manera de definir una clase es mediante una </a:t>
            </a:r>
            <a:r>
              <a:rPr lang="es-MX" i="1" dirty="0"/>
              <a:t>declaración de clase.</a:t>
            </a:r>
            <a:r>
              <a:rPr lang="es-MX" dirty="0"/>
              <a:t> Para la declaración de una clase, es necesario el uso de la palabra reservada </a:t>
            </a:r>
            <a:r>
              <a:rPr lang="es-MX" dirty="0" err="1"/>
              <a:t>class</a:t>
            </a:r>
            <a:r>
              <a:rPr lang="es-MX" dirty="0"/>
              <a:t> y un nombre para la clase (“</a:t>
            </a:r>
            <a:r>
              <a:rPr lang="es-MX" dirty="0" err="1"/>
              <a:t>poligono</a:t>
            </a:r>
            <a:r>
              <a:rPr lang="es-MX" dirty="0"/>
              <a:t>”, en esté caso).</a:t>
            </a:r>
          </a:p>
          <a:p>
            <a:pPr marL="0" indent="0">
              <a:buNone/>
            </a:pPr>
            <a:endParaRPr lang="es-MX" dirty="0"/>
          </a:p>
          <a:p>
            <a:pPr marL="0" indent="0">
              <a:buNone/>
            </a:pPr>
            <a:r>
              <a:rPr lang="es-MX" dirty="0" err="1"/>
              <a:t>Class</a:t>
            </a:r>
            <a:r>
              <a:rPr lang="es-MX" dirty="0"/>
              <a:t> polígono{</a:t>
            </a:r>
          </a:p>
          <a:p>
            <a:pPr marL="0" indent="0">
              <a:buNone/>
            </a:pPr>
            <a:r>
              <a:rPr lang="es-MX" dirty="0"/>
              <a:t>Constructor(</a:t>
            </a:r>
            <a:r>
              <a:rPr lang="es-MX" dirty="0" err="1"/>
              <a:t>alto,ancho</a:t>
            </a:r>
            <a:r>
              <a:rPr lang="es-MX" dirty="0"/>
              <a:t>){</a:t>
            </a:r>
          </a:p>
          <a:p>
            <a:pPr marL="0" indent="0">
              <a:buNone/>
            </a:pPr>
            <a:r>
              <a:rPr lang="es-MX" dirty="0" err="1"/>
              <a:t>This.alto</a:t>
            </a:r>
            <a:r>
              <a:rPr lang="es-MX" dirty="0"/>
              <a:t>=alto;</a:t>
            </a:r>
          </a:p>
          <a:p>
            <a:pPr marL="0" indent="0">
              <a:buNone/>
            </a:pPr>
            <a:r>
              <a:rPr lang="es-MX" dirty="0" err="1"/>
              <a:t>This.ancho</a:t>
            </a:r>
            <a:r>
              <a:rPr lang="es-MX" dirty="0"/>
              <a:t>=ancho;</a:t>
            </a:r>
          </a:p>
          <a:p>
            <a:pPr marL="0" indent="0">
              <a:buNone/>
            </a:pPr>
            <a:r>
              <a:rPr lang="es-MX" dirty="0"/>
              <a:t>}</a:t>
            </a:r>
          </a:p>
          <a:p>
            <a:pPr marL="0" indent="0">
              <a:buNone/>
            </a:pPr>
            <a:r>
              <a:rPr lang="es-MX" dirty="0"/>
              <a:t>}</a:t>
            </a:r>
          </a:p>
        </p:txBody>
      </p:sp>
    </p:spTree>
    <p:extLst>
      <p:ext uri="{BB962C8B-B14F-4D97-AF65-F5344CB8AC3E}">
        <p14:creationId xmlns:p14="http://schemas.microsoft.com/office/powerpoint/2010/main" val="3919022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Clases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48112" y="2264569"/>
            <a:ext cx="4295775" cy="3552825"/>
          </a:xfrm>
          <a:prstGeom prst="rect">
            <a:avLst/>
          </a:prstGeom>
        </p:spPr>
      </p:pic>
    </p:spTree>
    <p:extLst>
      <p:ext uri="{BB962C8B-B14F-4D97-AF65-F5344CB8AC3E}">
        <p14:creationId xmlns:p14="http://schemas.microsoft.com/office/powerpoint/2010/main" val="33177830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Objeto</a:t>
            </a:r>
          </a:p>
        </p:txBody>
      </p:sp>
      <p:sp>
        <p:nvSpPr>
          <p:cNvPr id="6" name="Rectangle 3"/>
          <p:cNvSpPr>
            <a:spLocks noGrp="1" noChangeArrowheads="1"/>
          </p:cNvSpPr>
          <p:nvPr>
            <p:ph idx="1"/>
          </p:nvPr>
        </p:nvSpPr>
        <p:spPr bwMode="auto">
          <a:xfrm>
            <a:off x="818711" y="2680775"/>
            <a:ext cx="9889045" cy="1384995"/>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Open Sans"/>
              </a:rPr>
              <a:t>El constructor </a:t>
            </a:r>
            <a:r>
              <a:rPr kumimoji="0" lang="es-MX" altLang="es-MX" b="0" i="0" u="none" strike="noStrike" cap="none" normalizeH="0" baseline="0" dirty="0" err="1">
                <a:ln>
                  <a:noFill/>
                </a:ln>
                <a:effectLst/>
                <a:latin typeface="Open Sans"/>
              </a:rPr>
              <a:t>Object</a:t>
            </a:r>
            <a:r>
              <a:rPr kumimoji="0" lang="es-MX" altLang="es-MX" b="0" i="0" u="none" strike="noStrike" cap="none" normalizeH="0" baseline="0" dirty="0">
                <a:ln>
                  <a:noFill/>
                </a:ln>
                <a:effectLst/>
                <a:latin typeface="Open Sans"/>
              </a:rPr>
              <a:t> crea un contenedor de objeto para el valor dado.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Open Sans"/>
              </a:rPr>
              <a:t>Si el valor es </a:t>
            </a:r>
            <a:r>
              <a:rPr kumimoji="0" lang="es-MX" altLang="es-MX" b="0" i="0" u="none" strike="noStrike" cap="none" normalizeH="0" baseline="0" dirty="0">
                <a:ln>
                  <a:noFill/>
                </a:ln>
                <a:effectLst/>
                <a:latin typeface="Consolas" panose="020B0609020204030204" pitchFamily="49" charset="0"/>
              </a:rPr>
              <a:t>null</a:t>
            </a:r>
            <a:r>
              <a:rPr kumimoji="0" lang="es-MX" altLang="es-MX" b="0" i="0" u="none" strike="noStrike" cap="none" normalizeH="0" baseline="0" dirty="0">
                <a:ln>
                  <a:noFill/>
                </a:ln>
                <a:effectLst/>
                <a:latin typeface="Open Sans"/>
              </a:rPr>
              <a:t> o </a:t>
            </a:r>
            <a:r>
              <a:rPr kumimoji="0" lang="es-MX" altLang="es-MX" b="0" i="0" u="none" strike="noStrike" cap="none" normalizeH="0" baseline="0" dirty="0">
                <a:ln>
                  <a:noFill/>
                </a:ln>
                <a:effectLst/>
                <a:latin typeface="Consolas" panose="020B0609020204030204" pitchFamily="49" charset="0"/>
              </a:rPr>
              <a:t>undefined</a:t>
            </a:r>
            <a:r>
              <a:rPr kumimoji="0" lang="es-MX" altLang="es-MX" b="0" i="0" u="none" strike="noStrike" cap="none" normalizeH="0" baseline="0" dirty="0">
                <a:ln>
                  <a:noFill/>
                </a:ln>
                <a:effectLst/>
                <a:latin typeface="Open Sans"/>
              </a:rPr>
              <a:t>, creará y devolverá un objeto </a:t>
            </a:r>
            <a:r>
              <a:rPr kumimoji="0" lang="es-MX" altLang="es-MX" b="0" i="0" u="none" strike="noStrike" cap="none" normalizeH="0" baseline="0" dirty="0" err="1">
                <a:ln>
                  <a:noFill/>
                </a:ln>
                <a:effectLst/>
                <a:latin typeface="Open Sans"/>
              </a:rPr>
              <a:t>vacio</a:t>
            </a:r>
            <a:r>
              <a:rPr kumimoji="0" lang="es-MX" altLang="es-MX" b="0" i="0" u="none" strike="noStrike" cap="none" normalizeH="0" baseline="0" dirty="0">
                <a:ln>
                  <a:noFill/>
                </a:ln>
                <a:effectLst/>
                <a:latin typeface="Open Sans"/>
              </a:rPr>
              <a:t>, de cualquier otro modo, este retornará un objeto del tipo correspondiente al valor dado</a:t>
            </a:r>
            <a:r>
              <a:rPr kumimoji="0" lang="es-MX" altLang="es-MX" b="0" i="0" u="none" strike="noStrike" cap="none" normalizeH="0" baseline="0" dirty="0">
                <a:ln>
                  <a:noFill/>
                </a:ln>
                <a:solidFill>
                  <a:srgbClr val="4D4E53"/>
                </a:solidFill>
                <a:effectLst/>
                <a:latin typeface="Open Sans"/>
              </a:rPr>
              <a:t>.</a:t>
            </a:r>
            <a:r>
              <a:rPr kumimoji="0" lang="es-MX" altLang="es-MX"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b="0" i="0" u="none" strike="noStrike" cap="none" normalizeH="0" baseline="0" dirty="0">
              <a:ln>
                <a:noFill/>
              </a:ln>
              <a:solidFill>
                <a:schemeClr val="tx1"/>
              </a:solidFill>
              <a:effectLst/>
            </a:endParaRPr>
          </a:p>
          <a:p>
            <a:pPr marL="0" lvl="0" indent="0" defTabSz="914400">
              <a:buClrTx/>
              <a:buNone/>
            </a:pPr>
            <a:r>
              <a:rPr lang="es-MX" dirty="0"/>
              <a:t>Cuando es llamado en un contexto no-constructor, </a:t>
            </a:r>
            <a:r>
              <a:rPr lang="es-MX" dirty="0" err="1"/>
              <a:t>Object</a:t>
            </a:r>
            <a:r>
              <a:rPr lang="es-MX" dirty="0"/>
              <a:t> se comporta de manera similar.</a:t>
            </a:r>
            <a:endParaRPr kumimoji="0" lang="es-MX" altLang="es-MX"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627811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Objeto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7191" y="2222500"/>
            <a:ext cx="5717618" cy="3636963"/>
          </a:xfrm>
        </p:spPr>
      </p:pic>
    </p:spTree>
    <p:extLst>
      <p:ext uri="{BB962C8B-B14F-4D97-AF65-F5344CB8AC3E}">
        <p14:creationId xmlns:p14="http://schemas.microsoft.com/office/powerpoint/2010/main" val="518344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Atributos</a:t>
            </a:r>
          </a:p>
        </p:txBody>
      </p:sp>
      <p:sp>
        <p:nvSpPr>
          <p:cNvPr id="3" name="Content Placeholder 2"/>
          <p:cNvSpPr>
            <a:spLocks noGrp="1"/>
          </p:cNvSpPr>
          <p:nvPr>
            <p:ph idx="1"/>
          </p:nvPr>
        </p:nvSpPr>
        <p:spPr/>
        <p:txBody>
          <a:bodyPr/>
          <a:lstStyle/>
          <a:p>
            <a:pPr marL="0" indent="0">
              <a:buNone/>
            </a:pPr>
            <a:r>
              <a:rPr lang="es-MX" dirty="0"/>
              <a:t>Un objeto de JavaScript tiene propiedades asociadas. Una propiedad de un objeto puede ser explicada como una variable que se adjunta al objeto. Las propiedades de un objeto son básicamente lo mismo que las variables comunes de JavaScript, excepto por el nexo con el objeto. Las propiedades de un objeto definen las características de un objeto.</a:t>
            </a:r>
          </a:p>
        </p:txBody>
      </p:sp>
    </p:spTree>
    <p:extLst>
      <p:ext uri="{BB962C8B-B14F-4D97-AF65-F5344CB8AC3E}">
        <p14:creationId xmlns:p14="http://schemas.microsoft.com/office/powerpoint/2010/main" val="187861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980" y="2367634"/>
            <a:ext cx="6308035" cy="38431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itle 1"/>
          <p:cNvSpPr>
            <a:spLocks noGrp="1"/>
          </p:cNvSpPr>
          <p:nvPr>
            <p:ph type="title"/>
          </p:nvPr>
        </p:nvSpPr>
        <p:spPr/>
        <p:txBody>
          <a:bodyPr/>
          <a:lstStyle/>
          <a:p>
            <a:r>
              <a:rPr lang="es-MX" dirty="0"/>
              <a:t>Atributos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3030" y="2853462"/>
            <a:ext cx="4765937" cy="2871477"/>
          </a:xfrm>
        </p:spPr>
      </p:pic>
    </p:spTree>
    <p:extLst>
      <p:ext uri="{BB962C8B-B14F-4D97-AF65-F5344CB8AC3E}">
        <p14:creationId xmlns:p14="http://schemas.microsoft.com/office/powerpoint/2010/main" val="36516441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Instancia</a:t>
            </a:r>
          </a:p>
        </p:txBody>
      </p:sp>
      <p:sp>
        <p:nvSpPr>
          <p:cNvPr id="3" name="Content Placeholder 2"/>
          <p:cNvSpPr>
            <a:spLocks noGrp="1"/>
          </p:cNvSpPr>
          <p:nvPr>
            <p:ph idx="1"/>
          </p:nvPr>
        </p:nvSpPr>
        <p:spPr/>
        <p:txBody>
          <a:bodyPr/>
          <a:lstStyle/>
          <a:p>
            <a:pPr marL="0" indent="0">
              <a:buNone/>
            </a:pPr>
            <a:r>
              <a:rPr lang="es-MX" dirty="0"/>
              <a:t>Una instancia, sin embargo, es la instanciación de una clase; es decir, uno de sus miembros. Por ejemplo, Victoria podría ser una instancia de la clase </a:t>
            </a:r>
            <a:r>
              <a:rPr lang="es-MX" dirty="0" err="1"/>
              <a:t>Employee</a:t>
            </a:r>
            <a:r>
              <a:rPr lang="es-MX" dirty="0"/>
              <a:t>, representando a un individuo particular como un empleado. Una instancia tiene exactamente las propiedades de su clase padre (ni más, ni menos).</a:t>
            </a:r>
          </a:p>
        </p:txBody>
      </p:sp>
    </p:spTree>
    <p:extLst>
      <p:ext uri="{BB962C8B-B14F-4D97-AF65-F5344CB8AC3E}">
        <p14:creationId xmlns:p14="http://schemas.microsoft.com/office/powerpoint/2010/main" val="351298094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Instancia</a:t>
            </a:r>
          </a:p>
        </p:txBody>
      </p:sp>
      <p:sp>
        <p:nvSpPr>
          <p:cNvPr id="3" name="Content Placeholder 2"/>
          <p:cNvSpPr>
            <a:spLocks noGrp="1"/>
          </p:cNvSpPr>
          <p:nvPr>
            <p:ph idx="1"/>
          </p:nvPr>
        </p:nvSpPr>
        <p:spPr/>
        <p:txBody>
          <a:bodyPr/>
          <a:lstStyle/>
          <a:p>
            <a:pPr marL="0" indent="0">
              <a:buNone/>
            </a:pPr>
            <a:r>
              <a:rPr lang="es-MX" dirty="0"/>
              <a:t>Un lenguaje basado en prototipos, como JavaScript, no hace esta distinción: simplemente tiene objetos. Un lenguaje basado en prototipos tiene la noción del </a:t>
            </a:r>
            <a:r>
              <a:rPr lang="es-MX" i="1" dirty="0"/>
              <a:t>objeto prototipo</a:t>
            </a:r>
            <a:r>
              <a:rPr lang="es-MX" dirty="0"/>
              <a:t>, un objeto que se utiliza como una plantilla a partir de la cual se obtiene el conjunto inicial de propiedades de un objeto. Cualquier objeto puede especificar sus propias propiedades, ya sea cuando es creado inicialmente o en tiempo de ejecución. Además, cualquier objeto puede ser utilizado como el </a:t>
            </a:r>
            <a:r>
              <a:rPr lang="es-MX" i="1" dirty="0"/>
              <a:t>prototipo</a:t>
            </a:r>
            <a:r>
              <a:rPr lang="es-MX" dirty="0"/>
              <a:t> de otro objeto, permitiendo al segundo objeto compartir las propiedades del primero.</a:t>
            </a:r>
          </a:p>
        </p:txBody>
      </p:sp>
    </p:spTree>
    <p:extLst>
      <p:ext uri="{BB962C8B-B14F-4D97-AF65-F5344CB8AC3E}">
        <p14:creationId xmlns:p14="http://schemas.microsoft.com/office/powerpoint/2010/main" val="319792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Usando console.log</a:t>
            </a:r>
          </a:p>
        </p:txBody>
      </p:sp>
      <p:sp>
        <p:nvSpPr>
          <p:cNvPr id="3" name="Content Placeholder 2"/>
          <p:cNvSpPr>
            <a:spLocks noGrp="1"/>
          </p:cNvSpPr>
          <p:nvPr>
            <p:ph idx="1"/>
          </p:nvPr>
        </p:nvSpPr>
        <p:spPr/>
        <p:txBody>
          <a:bodyPr>
            <a:normAutofit fontScale="70000" lnSpcReduction="20000"/>
          </a:bodyPr>
          <a:lstStyle/>
          <a:p>
            <a:pPr marL="0" indent="0">
              <a:buNone/>
            </a:pPr>
            <a:r>
              <a:rPr lang="es-MX" dirty="0"/>
              <a:t>&lt;!DOCTYPE </a:t>
            </a:r>
            <a:r>
              <a:rPr lang="es-MX" dirty="0" err="1"/>
              <a:t>html</a:t>
            </a:r>
            <a:r>
              <a:rPr lang="es-MX" dirty="0"/>
              <a:t>&gt;</a:t>
            </a:r>
          </a:p>
          <a:p>
            <a:pPr marL="0" indent="0">
              <a:buNone/>
            </a:pPr>
            <a:r>
              <a:rPr lang="es-MX" dirty="0"/>
              <a:t>&lt;</a:t>
            </a:r>
            <a:r>
              <a:rPr lang="es-MX" dirty="0" err="1"/>
              <a:t>html</a:t>
            </a:r>
            <a:r>
              <a:rPr lang="es-MX" dirty="0"/>
              <a:t>&gt;</a:t>
            </a:r>
          </a:p>
          <a:p>
            <a:pPr marL="0" indent="0">
              <a:buNone/>
            </a:pPr>
            <a:r>
              <a:rPr lang="es-MX" dirty="0"/>
              <a:t>&lt;</a:t>
            </a:r>
            <a:r>
              <a:rPr lang="es-MX" dirty="0" err="1"/>
              <a:t>body</a:t>
            </a:r>
            <a:r>
              <a:rPr lang="es-MX" dirty="0"/>
              <a:t>&gt;</a:t>
            </a:r>
          </a:p>
          <a:p>
            <a:pPr marL="0" indent="0">
              <a:buNone/>
            </a:pPr>
            <a:endParaRPr lang="es-MX" dirty="0"/>
          </a:p>
          <a:p>
            <a:pPr marL="0" indent="0">
              <a:buNone/>
            </a:pPr>
            <a:r>
              <a:rPr lang="es-MX" dirty="0"/>
              <a:t>&lt;h1&gt;Mi primer pagina con JavaScript&lt;/h1&gt;</a:t>
            </a:r>
          </a:p>
          <a:p>
            <a:pPr marL="0" indent="0">
              <a:buNone/>
            </a:pPr>
            <a:endParaRPr lang="es-MX" dirty="0"/>
          </a:p>
          <a:p>
            <a:pPr marL="0" indent="0">
              <a:buNone/>
            </a:pPr>
            <a:r>
              <a:rPr lang="es-MX" dirty="0"/>
              <a:t>&lt;script&gt;</a:t>
            </a:r>
          </a:p>
          <a:p>
            <a:pPr marL="0" indent="0">
              <a:buNone/>
            </a:pPr>
            <a:r>
              <a:rPr lang="es-MX" dirty="0"/>
              <a:t>console.log("Esto es una prueba");</a:t>
            </a:r>
          </a:p>
          <a:p>
            <a:pPr marL="0" indent="0">
              <a:buNone/>
            </a:pPr>
            <a:r>
              <a:rPr lang="es-MX" dirty="0"/>
              <a:t>console.log(5 + 6);</a:t>
            </a:r>
          </a:p>
          <a:p>
            <a:pPr marL="0" indent="0">
              <a:buNone/>
            </a:pPr>
            <a:r>
              <a:rPr lang="es-MX" dirty="0"/>
              <a:t>&lt;/script&gt;</a:t>
            </a:r>
          </a:p>
          <a:p>
            <a:pPr marL="0" indent="0">
              <a:buNone/>
            </a:pPr>
            <a:endParaRPr lang="es-MX" dirty="0"/>
          </a:p>
          <a:p>
            <a:pPr marL="0" indent="0">
              <a:buNone/>
            </a:pPr>
            <a:r>
              <a:rPr lang="es-MX" dirty="0"/>
              <a:t>&lt;/</a:t>
            </a:r>
            <a:r>
              <a:rPr lang="es-MX" dirty="0" err="1"/>
              <a:t>body</a:t>
            </a:r>
            <a:r>
              <a:rPr lang="es-MX" dirty="0"/>
              <a:t>&gt;</a:t>
            </a:r>
          </a:p>
          <a:p>
            <a:pPr marL="0" indent="0">
              <a:buNone/>
            </a:pPr>
            <a:r>
              <a:rPr lang="es-MX" dirty="0"/>
              <a:t>&lt;/</a:t>
            </a:r>
            <a:r>
              <a:rPr lang="es-MX" dirty="0" err="1"/>
              <a:t>html</a:t>
            </a:r>
            <a:r>
              <a:rPr lang="es-MX" dirty="0"/>
              <a:t>&gt;</a:t>
            </a:r>
          </a:p>
          <a:p>
            <a:pPr marL="0" indent="0">
              <a:buNone/>
            </a:pPr>
            <a:endParaRPr lang="es-MX" dirty="0"/>
          </a:p>
        </p:txBody>
      </p:sp>
      <p:sp>
        <p:nvSpPr>
          <p:cNvPr id="4" name="Footer Placeholder 3"/>
          <p:cNvSpPr>
            <a:spLocks noGrp="1"/>
          </p:cNvSpPr>
          <p:nvPr>
            <p:ph type="ftr" sz="quarter" idx="11"/>
          </p:nvPr>
        </p:nvSpPr>
        <p:spPr/>
        <p:txBody>
          <a:bodyPr/>
          <a:lstStyle/>
          <a:p>
            <a:r>
              <a:rPr lang="es-MX"/>
              <a:t>CIMOR ® 2016</a:t>
            </a:r>
          </a:p>
        </p:txBody>
      </p:sp>
      <p:pic>
        <p:nvPicPr>
          <p:cNvPr id="5" name="Picture 4"/>
          <p:cNvPicPr>
            <a:picLocks noChangeAspect="1"/>
          </p:cNvPicPr>
          <p:nvPr/>
        </p:nvPicPr>
        <p:blipFill rotWithShape="1">
          <a:blip r:embed="rId2"/>
          <a:srcRect t="65263" r="82898" b="19882"/>
          <a:stretch/>
        </p:blipFill>
        <p:spPr>
          <a:xfrm>
            <a:off x="6402042" y="2949696"/>
            <a:ext cx="4027419" cy="1966861"/>
          </a:xfrm>
          <a:prstGeom prst="rect">
            <a:avLst/>
          </a:prstGeom>
        </p:spPr>
      </p:pic>
    </p:spTree>
    <p:extLst>
      <p:ext uri="{BB962C8B-B14F-4D97-AF65-F5344CB8AC3E}">
        <p14:creationId xmlns:p14="http://schemas.microsoft.com/office/powerpoint/2010/main" val="215686288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Instancia</a:t>
            </a:r>
            <a:endParaRPr lang="es-MX" dirty="0"/>
          </a:p>
        </p:txBody>
      </p:sp>
      <p:pic>
        <p:nvPicPr>
          <p:cNvPr id="4" name="Content Placeholder 3"/>
          <p:cNvPicPr>
            <a:picLocks noGrp="1" noChangeAspect="1"/>
          </p:cNvPicPr>
          <p:nvPr>
            <p:ph idx="1"/>
          </p:nvPr>
        </p:nvPicPr>
        <p:blipFill rotWithShape="1">
          <a:blip r:embed="rId2"/>
          <a:srcRect l="1237" t="21369" r="52605" b="17754"/>
          <a:stretch/>
        </p:blipFill>
        <p:spPr>
          <a:xfrm>
            <a:off x="3002507" y="1937982"/>
            <a:ext cx="6441744" cy="4776717"/>
          </a:xfrm>
          <a:prstGeom prst="rect">
            <a:avLst/>
          </a:prstGeom>
        </p:spPr>
      </p:pic>
    </p:spTree>
    <p:extLst>
      <p:ext uri="{BB962C8B-B14F-4D97-AF65-F5344CB8AC3E}">
        <p14:creationId xmlns:p14="http://schemas.microsoft.com/office/powerpoint/2010/main" val="190587086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Abstracción</a:t>
            </a:r>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141</a:t>
            </a:fld>
            <a:endParaRPr lang="es-MX"/>
          </a:p>
        </p:txBody>
      </p:sp>
      <p:pic>
        <p:nvPicPr>
          <p:cNvPr id="2050" name="Picture 2" descr="https://jvan010.files.wordpress.com/2011/08/abstraccio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1153" y="1968094"/>
            <a:ext cx="6948560" cy="4438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4056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Abstracción</a:t>
            </a:r>
          </a:p>
        </p:txBody>
      </p:sp>
      <p:sp>
        <p:nvSpPr>
          <p:cNvPr id="3" name="Content Placeholder 2"/>
          <p:cNvSpPr>
            <a:spLocks noGrp="1"/>
          </p:cNvSpPr>
          <p:nvPr>
            <p:ph idx="1"/>
          </p:nvPr>
        </p:nvSpPr>
        <p:spPr/>
        <p:txBody>
          <a:bodyPr/>
          <a:lstStyle/>
          <a:p>
            <a:pPr marL="0" indent="0">
              <a:buNone/>
            </a:pPr>
            <a:r>
              <a:rPr lang="es-MX" dirty="0"/>
              <a:t>La programación orientada a objetos es un paradigma de programación que utiliza la abstracción para crear modelos basados ​​en el mundo real. Utiliza diversas técnicas de paradigmas previamente establecidas, incluyendo la </a:t>
            </a:r>
            <a:r>
              <a:rPr lang="es-MX" b="1" dirty="0"/>
              <a:t>modularidad</a:t>
            </a:r>
            <a:r>
              <a:rPr lang="es-MX" dirty="0"/>
              <a:t>, </a:t>
            </a:r>
            <a:r>
              <a:rPr lang="es-MX" b="1" dirty="0"/>
              <a:t>polimorfismo</a:t>
            </a:r>
            <a:r>
              <a:rPr lang="es-MX" dirty="0"/>
              <a:t> y </a:t>
            </a:r>
            <a:r>
              <a:rPr lang="es-MX" b="1" dirty="0"/>
              <a:t>encapsulamiento</a:t>
            </a:r>
            <a:r>
              <a:rPr lang="es-MX" dirty="0"/>
              <a:t>. Hoy en día, muchos lenguajes de programación (como Java, JavaScript, C#, C++, Python, PHP, Ruby y </a:t>
            </a:r>
            <a:r>
              <a:rPr lang="es-MX" dirty="0" err="1"/>
              <a:t>Objective</a:t>
            </a:r>
            <a:r>
              <a:rPr lang="es-MX" dirty="0"/>
              <a:t>-C) soportan programación orientada a objetos (POO).</a:t>
            </a:r>
          </a:p>
          <a:p>
            <a:endParaRPr lang="es-MX" dirty="0"/>
          </a:p>
        </p:txBody>
      </p:sp>
    </p:spTree>
    <p:extLst>
      <p:ext uri="{BB962C8B-B14F-4D97-AF65-F5344CB8AC3E}">
        <p14:creationId xmlns:p14="http://schemas.microsoft.com/office/powerpoint/2010/main" val="37751718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Métodos</a:t>
            </a:r>
            <a:endParaRPr lang="es-MX" dirty="0"/>
          </a:p>
        </p:txBody>
      </p:sp>
      <p:sp>
        <p:nvSpPr>
          <p:cNvPr id="3" name="Marcador de contenido 2"/>
          <p:cNvSpPr>
            <a:spLocks noGrp="1"/>
          </p:cNvSpPr>
          <p:nvPr>
            <p:ph idx="1"/>
          </p:nvPr>
        </p:nvSpPr>
        <p:spPr/>
        <p:txBody>
          <a:bodyPr/>
          <a:lstStyle/>
          <a:p>
            <a:r>
              <a:rPr lang="es-MX" dirty="0" smtClean="0"/>
              <a:t>Es una función dentro del objeto. </a:t>
            </a:r>
          </a:p>
          <a:p>
            <a:r>
              <a:rPr lang="es-MX" dirty="0" smtClean="0"/>
              <a:t>Es lo que un objeto puede hacer </a:t>
            </a:r>
          </a:p>
          <a:p>
            <a:r>
              <a:rPr lang="es-MX" dirty="0" smtClean="0"/>
              <a:t>El conjunto de métodos de un objeto determina su comportamiento.</a:t>
            </a:r>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143</a:t>
            </a:fld>
            <a:endParaRPr lang="es-MX"/>
          </a:p>
        </p:txBody>
      </p:sp>
    </p:spTree>
    <p:extLst>
      <p:ext uri="{BB962C8B-B14F-4D97-AF65-F5344CB8AC3E}">
        <p14:creationId xmlns:p14="http://schemas.microsoft.com/office/powerpoint/2010/main" val="18401037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Métodos | Encapsulamiento</a:t>
            </a:r>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144</a:t>
            </a:fld>
            <a:endParaRPr lang="es-MX"/>
          </a:p>
        </p:txBody>
      </p:sp>
      <p:sp>
        <p:nvSpPr>
          <p:cNvPr id="6" name="Rectángulo 5"/>
          <p:cNvSpPr/>
          <p:nvPr/>
        </p:nvSpPr>
        <p:spPr>
          <a:xfrm>
            <a:off x="634251" y="3066598"/>
            <a:ext cx="10923495" cy="1477328"/>
          </a:xfrm>
          <a:prstGeom prst="rect">
            <a:avLst/>
          </a:prstGeom>
        </p:spPr>
        <p:txBody>
          <a:bodyPr wrap="square">
            <a:spAutoFit/>
          </a:bodyPr>
          <a:lstStyle/>
          <a:p>
            <a:r>
              <a:rPr lang="es-MX" dirty="0" smtClean="0"/>
              <a:t>El encapsulamiento  es hacer </a:t>
            </a:r>
            <a:r>
              <a:rPr lang="es-MX" dirty="0"/>
              <a:t>las variables que son innecesarias para el tratamiento del objeto pero necesarias para su funcionamiento </a:t>
            </a:r>
            <a:r>
              <a:rPr lang="es-MX" dirty="0" smtClean="0"/>
              <a:t>privadas</a:t>
            </a:r>
            <a:r>
              <a:rPr lang="es-MX" dirty="0"/>
              <a:t>.</a:t>
            </a:r>
            <a:endParaRPr lang="es-MX" dirty="0" smtClean="0"/>
          </a:p>
          <a:p>
            <a:endParaRPr lang="es-MX" dirty="0"/>
          </a:p>
          <a:p>
            <a:r>
              <a:rPr lang="es-MX" dirty="0" smtClean="0"/>
              <a:t>Así </a:t>
            </a:r>
            <a:r>
              <a:rPr lang="es-MX" dirty="0"/>
              <a:t>como las funciones que no necesitan interacción del usuario o que solo pueden ser llamadas por otras funciones dentro del </a:t>
            </a:r>
            <a:r>
              <a:rPr lang="es-MX" dirty="0" smtClean="0"/>
              <a:t>objeto.</a:t>
            </a:r>
            <a:endParaRPr lang="es-MX" dirty="0"/>
          </a:p>
        </p:txBody>
      </p:sp>
    </p:spTree>
    <p:extLst>
      <p:ext uri="{BB962C8B-B14F-4D97-AF65-F5344CB8AC3E}">
        <p14:creationId xmlns:p14="http://schemas.microsoft.com/office/powerpoint/2010/main" val="20328238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Métodos | Definición de un método</a:t>
            </a:r>
            <a:endParaRPr lang="es-MX" dirty="0"/>
          </a:p>
        </p:txBody>
      </p:sp>
      <p:sp>
        <p:nvSpPr>
          <p:cNvPr id="3" name="Marcador de contenido 2"/>
          <p:cNvSpPr>
            <a:spLocks noGrp="1"/>
          </p:cNvSpPr>
          <p:nvPr>
            <p:ph idx="1"/>
          </p:nvPr>
        </p:nvSpPr>
        <p:spPr>
          <a:xfrm>
            <a:off x="818712" y="2222287"/>
            <a:ext cx="5277288" cy="3636511"/>
          </a:xfrm>
        </p:spPr>
        <p:txBody>
          <a:bodyPr/>
          <a:lstStyle/>
          <a:p>
            <a:pPr marL="0" indent="0">
              <a:buNone/>
            </a:pPr>
            <a:r>
              <a:rPr lang="es-MX" dirty="0"/>
              <a:t> </a:t>
            </a:r>
            <a:r>
              <a:rPr lang="es-MX" dirty="0" err="1"/>
              <a:t>var</a:t>
            </a:r>
            <a:r>
              <a:rPr lang="es-MX" dirty="0"/>
              <a:t> gato =</a:t>
            </a:r>
          </a:p>
          <a:p>
            <a:pPr marL="0" indent="0">
              <a:buNone/>
            </a:pPr>
            <a:r>
              <a:rPr lang="es-MX" dirty="0"/>
              <a:t>     {</a:t>
            </a:r>
          </a:p>
          <a:p>
            <a:pPr marL="0" indent="0">
              <a:buNone/>
            </a:pPr>
            <a:r>
              <a:rPr lang="es-MX" dirty="0"/>
              <a:t>       nombre: "Garfield",</a:t>
            </a:r>
          </a:p>
          <a:p>
            <a:pPr marL="0" indent="0">
              <a:buNone/>
            </a:pPr>
            <a:r>
              <a:rPr lang="es-MX" dirty="0"/>
              <a:t>       maullar: </a:t>
            </a:r>
            <a:r>
              <a:rPr lang="es-MX" dirty="0" err="1"/>
              <a:t>function</a:t>
            </a:r>
            <a:r>
              <a:rPr lang="es-MX" dirty="0"/>
              <a:t> ()</a:t>
            </a:r>
          </a:p>
          <a:p>
            <a:pPr marL="0" indent="0">
              <a:buNone/>
            </a:pPr>
            <a:r>
              <a:rPr lang="es-MX" dirty="0"/>
              <a:t>       {</a:t>
            </a:r>
          </a:p>
          <a:p>
            <a:pPr marL="0" indent="0">
              <a:buNone/>
            </a:pPr>
            <a:r>
              <a:rPr lang="es-MX" dirty="0"/>
              <a:t>              </a:t>
            </a:r>
            <a:r>
              <a:rPr lang="es-MX" dirty="0" err="1"/>
              <a:t>return</a:t>
            </a:r>
            <a:r>
              <a:rPr lang="es-MX" dirty="0"/>
              <a:t> "miau";</a:t>
            </a:r>
          </a:p>
          <a:p>
            <a:pPr marL="0" indent="0">
              <a:buNone/>
            </a:pPr>
            <a:r>
              <a:rPr lang="es-MX" dirty="0"/>
              <a:t>       }</a:t>
            </a:r>
          </a:p>
          <a:p>
            <a:pPr marL="0" indent="0">
              <a:buNone/>
            </a:pPr>
            <a:r>
              <a:rPr lang="es-MX" dirty="0"/>
              <a:t>     </a:t>
            </a:r>
            <a:r>
              <a:rPr lang="es-MX" dirty="0" smtClean="0"/>
              <a:t>};</a:t>
            </a:r>
            <a:endParaRPr lang="es-MX" dirty="0"/>
          </a:p>
          <a:p>
            <a:endParaRPr lang="es-MX" dirty="0" smtClean="0"/>
          </a:p>
        </p:txBody>
      </p:sp>
      <p:sp>
        <p:nvSpPr>
          <p:cNvPr id="4" name="Marcador de pie de página 3"/>
          <p:cNvSpPr>
            <a:spLocks noGrp="1"/>
          </p:cNvSpPr>
          <p:nvPr>
            <p:ph type="ftr" sz="quarter" idx="11"/>
          </p:nvPr>
        </p:nvSpPr>
        <p:spPr/>
        <p:txBody>
          <a:bodyPr/>
          <a:lstStyle/>
          <a:p>
            <a:r>
              <a:rPr lang="es-MX" dirty="0" smtClean="0"/>
              <a:t>CIMOR ® 2016</a:t>
            </a:r>
            <a:endParaRPr lang="es-MX" dirty="0"/>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145</a:t>
            </a:fld>
            <a:endParaRPr lang="es-MX"/>
          </a:p>
        </p:txBody>
      </p:sp>
      <p:sp>
        <p:nvSpPr>
          <p:cNvPr id="6" name="Rectángulo 5"/>
          <p:cNvSpPr/>
          <p:nvPr/>
        </p:nvSpPr>
        <p:spPr>
          <a:xfrm>
            <a:off x="6096000" y="2690336"/>
            <a:ext cx="6096000" cy="1477328"/>
          </a:xfrm>
          <a:prstGeom prst="rect">
            <a:avLst/>
          </a:prstGeom>
        </p:spPr>
        <p:txBody>
          <a:bodyPr>
            <a:spAutoFit/>
          </a:bodyPr>
          <a:lstStyle/>
          <a:p>
            <a:r>
              <a:rPr lang="es-MX" dirty="0" smtClean="0"/>
              <a:t> </a:t>
            </a:r>
            <a:r>
              <a:rPr lang="es-MX" dirty="0" err="1" smtClean="0"/>
              <a:t>function</a:t>
            </a:r>
            <a:r>
              <a:rPr lang="es-MX" dirty="0" smtClean="0"/>
              <a:t> </a:t>
            </a:r>
            <a:r>
              <a:rPr lang="es-MX" dirty="0" err="1" smtClean="0"/>
              <a:t>invocarGato</a:t>
            </a:r>
            <a:r>
              <a:rPr lang="es-MX" dirty="0" smtClean="0"/>
              <a:t>()</a:t>
            </a:r>
          </a:p>
          <a:p>
            <a:r>
              <a:rPr lang="es-MX" dirty="0" smtClean="0"/>
              <a:t>     {</a:t>
            </a:r>
          </a:p>
          <a:p>
            <a:r>
              <a:rPr lang="es-MX" dirty="0" smtClean="0"/>
              <a:t>      </a:t>
            </a:r>
            <a:r>
              <a:rPr lang="es-MX" dirty="0" err="1" smtClean="0"/>
              <a:t>document.getElementById</a:t>
            </a:r>
            <a:r>
              <a:rPr lang="es-MX" dirty="0" smtClean="0"/>
              <a:t>('demo').</a:t>
            </a:r>
            <a:r>
              <a:rPr lang="es-MX" dirty="0" err="1" smtClean="0"/>
              <a:t>innerHTML</a:t>
            </a:r>
            <a:r>
              <a:rPr lang="es-MX" dirty="0" smtClean="0"/>
              <a:t> = </a:t>
            </a:r>
            <a:r>
              <a:rPr lang="es-MX" dirty="0" err="1" smtClean="0"/>
              <a:t>gato.nombre</a:t>
            </a:r>
            <a:r>
              <a:rPr lang="es-MX" dirty="0" smtClean="0"/>
              <a:t> +": "+ </a:t>
            </a:r>
            <a:r>
              <a:rPr lang="es-MX" dirty="0" err="1" smtClean="0"/>
              <a:t>gato.maullar</a:t>
            </a:r>
            <a:r>
              <a:rPr lang="es-MX" dirty="0" smtClean="0"/>
              <a:t>();</a:t>
            </a:r>
          </a:p>
          <a:p>
            <a:r>
              <a:rPr lang="es-MX" dirty="0" smtClean="0"/>
              <a:t>     }</a:t>
            </a:r>
            <a:endParaRPr lang="es-MX" dirty="0"/>
          </a:p>
        </p:txBody>
      </p:sp>
    </p:spTree>
    <p:extLst>
      <p:ext uri="{BB962C8B-B14F-4D97-AF65-F5344CB8AC3E}">
        <p14:creationId xmlns:p14="http://schemas.microsoft.com/office/powerpoint/2010/main" val="35292741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Herencia </a:t>
            </a:r>
            <a:endParaRPr lang="es-MX" dirty="0"/>
          </a:p>
        </p:txBody>
      </p:sp>
      <p:sp>
        <p:nvSpPr>
          <p:cNvPr id="3" name="Marcador de contenido 2"/>
          <p:cNvSpPr>
            <a:spLocks noGrp="1"/>
          </p:cNvSpPr>
          <p:nvPr>
            <p:ph idx="1"/>
          </p:nvPr>
        </p:nvSpPr>
        <p:spPr/>
        <p:txBody>
          <a:bodyPr/>
          <a:lstStyle/>
          <a:p>
            <a:r>
              <a:rPr lang="es-MX" dirty="0"/>
              <a:t>La herencia es una manera de crear una clase como una versión especializada de una o más clases (JavaScript sólo permite herencia simple). </a:t>
            </a:r>
            <a:endParaRPr lang="es-MX" dirty="0" smtClean="0"/>
          </a:p>
          <a:p>
            <a:pPr marL="0" indent="0">
              <a:buNone/>
            </a:pPr>
            <a:endParaRPr lang="es-MX" dirty="0" smtClean="0"/>
          </a:p>
          <a:p>
            <a:pPr marL="0" indent="0">
              <a:buNone/>
            </a:pPr>
            <a:endParaRPr lang="es-MX" dirty="0" smtClean="0"/>
          </a:p>
          <a:p>
            <a:r>
              <a:rPr lang="es-MX" dirty="0"/>
              <a:t>La clase especializada comúnmente se llama hija o secundaria, y la otra clase se le llama padre o primaria.</a:t>
            </a:r>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146</a:t>
            </a:fld>
            <a:endParaRPr lang="es-MX"/>
          </a:p>
        </p:txBody>
      </p:sp>
    </p:spTree>
    <p:extLst>
      <p:ext uri="{BB962C8B-B14F-4D97-AF65-F5344CB8AC3E}">
        <p14:creationId xmlns:p14="http://schemas.microsoft.com/office/powerpoint/2010/main" val="4855752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Herencia | Ejemplo de uso</a:t>
            </a:r>
            <a:endParaRPr lang="es-MX" dirty="0"/>
          </a:p>
        </p:txBody>
      </p:sp>
      <p:sp>
        <p:nvSpPr>
          <p:cNvPr id="3" name="Marcador de contenido 2"/>
          <p:cNvSpPr>
            <a:spLocks noGrp="1"/>
          </p:cNvSpPr>
          <p:nvPr>
            <p:ph idx="1"/>
          </p:nvPr>
        </p:nvSpPr>
        <p:spPr>
          <a:xfrm>
            <a:off x="818712" y="2222287"/>
            <a:ext cx="5277288" cy="3636511"/>
          </a:xfrm>
        </p:spPr>
        <p:txBody>
          <a:bodyPr/>
          <a:lstStyle/>
          <a:p>
            <a:pPr marL="0" indent="0">
              <a:buNone/>
            </a:pPr>
            <a:r>
              <a:rPr lang="es-MX" dirty="0"/>
              <a:t>// Definimos el constructor Persona</a:t>
            </a:r>
          </a:p>
          <a:p>
            <a:pPr marL="0" indent="0">
              <a:buNone/>
            </a:pPr>
            <a:r>
              <a:rPr lang="es-MX" dirty="0" err="1"/>
              <a:t>function</a:t>
            </a:r>
            <a:r>
              <a:rPr lang="es-MX" dirty="0"/>
              <a:t> Persona(</a:t>
            </a:r>
            <a:r>
              <a:rPr lang="es-MX" dirty="0" err="1"/>
              <a:t>primerNombre</a:t>
            </a:r>
            <a:r>
              <a:rPr lang="es-MX" dirty="0"/>
              <a:t>) {</a:t>
            </a:r>
          </a:p>
          <a:p>
            <a:pPr marL="0" indent="0">
              <a:buNone/>
            </a:pPr>
            <a:r>
              <a:rPr lang="es-MX" dirty="0"/>
              <a:t>  </a:t>
            </a:r>
            <a:r>
              <a:rPr lang="es-MX" dirty="0" err="1"/>
              <a:t>this.primerNombre</a:t>
            </a:r>
            <a:r>
              <a:rPr lang="es-MX" dirty="0"/>
              <a:t> = </a:t>
            </a:r>
            <a:r>
              <a:rPr lang="es-MX" dirty="0" err="1"/>
              <a:t>primerNombre</a:t>
            </a:r>
            <a:r>
              <a:rPr lang="es-MX" dirty="0"/>
              <a:t>;</a:t>
            </a:r>
          </a:p>
          <a:p>
            <a:pPr marL="0" indent="0">
              <a:buNone/>
            </a:pPr>
            <a:r>
              <a:rPr lang="es-MX" dirty="0"/>
              <a:t>}</a:t>
            </a:r>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147</a:t>
            </a:fld>
            <a:endParaRPr lang="es-MX"/>
          </a:p>
        </p:txBody>
      </p:sp>
      <p:sp>
        <p:nvSpPr>
          <p:cNvPr id="8" name="Rectángulo 7"/>
          <p:cNvSpPr/>
          <p:nvPr/>
        </p:nvSpPr>
        <p:spPr>
          <a:xfrm>
            <a:off x="6450105" y="3068214"/>
            <a:ext cx="5290381" cy="2585323"/>
          </a:xfrm>
          <a:prstGeom prst="rect">
            <a:avLst/>
          </a:prstGeom>
        </p:spPr>
        <p:txBody>
          <a:bodyPr wrap="square">
            <a:spAutoFit/>
          </a:bodyPr>
          <a:lstStyle/>
          <a:p>
            <a:r>
              <a:rPr lang="es-MX" dirty="0" smtClean="0"/>
              <a:t>// Agregamos un par de método //</a:t>
            </a:r>
            <a:r>
              <a:rPr lang="es-MX" dirty="0" err="1" smtClean="0"/>
              <a:t>Persona.prototype</a:t>
            </a:r>
            <a:endParaRPr lang="es-MX" dirty="0" smtClean="0"/>
          </a:p>
          <a:p>
            <a:endParaRPr lang="es-MX" dirty="0" smtClean="0"/>
          </a:p>
          <a:p>
            <a:r>
              <a:rPr lang="es-MX" dirty="0" err="1" smtClean="0"/>
              <a:t>Persona.prototype.caminar</a:t>
            </a:r>
            <a:r>
              <a:rPr lang="es-MX" dirty="0" smtClean="0"/>
              <a:t> = </a:t>
            </a:r>
            <a:r>
              <a:rPr lang="es-MX" dirty="0" err="1" smtClean="0"/>
              <a:t>function</a:t>
            </a:r>
            <a:r>
              <a:rPr lang="es-MX" dirty="0" smtClean="0"/>
              <a:t>() {</a:t>
            </a:r>
          </a:p>
          <a:p>
            <a:r>
              <a:rPr lang="es-MX" dirty="0" smtClean="0"/>
              <a:t>  </a:t>
            </a:r>
            <a:r>
              <a:rPr lang="es-MX" dirty="0" err="1" smtClean="0"/>
              <a:t>alert</a:t>
            </a:r>
            <a:r>
              <a:rPr lang="es-MX" dirty="0" smtClean="0"/>
              <a:t>("Estoy caminando!");</a:t>
            </a:r>
          </a:p>
          <a:p>
            <a:r>
              <a:rPr lang="es-MX" dirty="0" smtClean="0"/>
              <a:t>};</a:t>
            </a:r>
          </a:p>
          <a:p>
            <a:r>
              <a:rPr lang="es-MX" dirty="0" err="1" smtClean="0"/>
              <a:t>Persona.prototype.diHola</a:t>
            </a:r>
            <a:r>
              <a:rPr lang="es-MX" dirty="0" smtClean="0"/>
              <a:t> = </a:t>
            </a:r>
            <a:r>
              <a:rPr lang="es-MX" dirty="0" err="1" smtClean="0"/>
              <a:t>function</a:t>
            </a:r>
            <a:r>
              <a:rPr lang="es-MX" dirty="0" smtClean="0"/>
              <a:t>(){</a:t>
            </a:r>
          </a:p>
          <a:p>
            <a:r>
              <a:rPr lang="es-MX" dirty="0" smtClean="0"/>
              <a:t>  </a:t>
            </a:r>
            <a:r>
              <a:rPr lang="es-MX" dirty="0" err="1" smtClean="0"/>
              <a:t>alert</a:t>
            </a:r>
            <a:r>
              <a:rPr lang="es-MX" dirty="0" smtClean="0"/>
              <a:t>("Hola, Soy" + </a:t>
            </a:r>
            <a:r>
              <a:rPr lang="es-MX" dirty="0" err="1" smtClean="0"/>
              <a:t>this.primerNombre</a:t>
            </a:r>
            <a:r>
              <a:rPr lang="es-MX" dirty="0" smtClean="0"/>
              <a:t>);</a:t>
            </a:r>
          </a:p>
          <a:p>
            <a:r>
              <a:rPr lang="es-MX" dirty="0" smtClean="0"/>
              <a:t>};</a:t>
            </a:r>
            <a:endParaRPr lang="es-MX" dirty="0"/>
          </a:p>
        </p:txBody>
      </p:sp>
    </p:spTree>
    <p:extLst>
      <p:ext uri="{BB962C8B-B14F-4D97-AF65-F5344CB8AC3E}">
        <p14:creationId xmlns:p14="http://schemas.microsoft.com/office/powerpoint/2010/main" val="19332246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Herencia | Ejemplo de uso</a:t>
            </a:r>
            <a:endParaRPr lang="es-MX" dirty="0"/>
          </a:p>
        </p:txBody>
      </p:sp>
      <p:sp>
        <p:nvSpPr>
          <p:cNvPr id="3" name="Marcador de contenido 2"/>
          <p:cNvSpPr>
            <a:spLocks noGrp="1"/>
          </p:cNvSpPr>
          <p:nvPr>
            <p:ph idx="1"/>
          </p:nvPr>
        </p:nvSpPr>
        <p:spPr>
          <a:xfrm>
            <a:off x="818712" y="2159001"/>
            <a:ext cx="10554574" cy="4064000"/>
          </a:xfrm>
        </p:spPr>
        <p:txBody>
          <a:bodyPr>
            <a:normAutofit fontScale="77500" lnSpcReduction="20000"/>
          </a:bodyPr>
          <a:lstStyle/>
          <a:p>
            <a:pPr marL="0" indent="0">
              <a:buNone/>
            </a:pPr>
            <a:r>
              <a:rPr lang="es-MX" dirty="0"/>
              <a:t>// Creamos el objeto </a:t>
            </a:r>
            <a:r>
              <a:rPr lang="es-MX" dirty="0" err="1"/>
              <a:t>Estudiante.prototype</a:t>
            </a:r>
            <a:r>
              <a:rPr lang="es-MX" dirty="0"/>
              <a:t> que hereda desde </a:t>
            </a:r>
            <a:r>
              <a:rPr lang="es-MX" dirty="0" err="1" smtClean="0"/>
              <a:t>Persona.prototype</a:t>
            </a:r>
            <a:endParaRPr lang="es-MX" dirty="0"/>
          </a:p>
          <a:p>
            <a:pPr marL="0" indent="0">
              <a:buNone/>
            </a:pPr>
            <a:r>
              <a:rPr lang="es-MX" dirty="0" err="1" smtClean="0"/>
              <a:t>Estudiante.prototype</a:t>
            </a:r>
            <a:r>
              <a:rPr lang="es-MX" dirty="0" smtClean="0"/>
              <a:t> </a:t>
            </a:r>
            <a:r>
              <a:rPr lang="es-MX" dirty="0"/>
              <a:t>= </a:t>
            </a:r>
            <a:r>
              <a:rPr lang="es-MX" dirty="0" err="1"/>
              <a:t>Object.create</a:t>
            </a:r>
            <a:r>
              <a:rPr lang="es-MX" dirty="0"/>
              <a:t>(</a:t>
            </a:r>
            <a:r>
              <a:rPr lang="es-MX" dirty="0" err="1"/>
              <a:t>Persona.prototype</a:t>
            </a:r>
            <a:r>
              <a:rPr lang="es-MX" dirty="0"/>
              <a:t>);    </a:t>
            </a:r>
          </a:p>
          <a:p>
            <a:pPr marL="0" indent="0">
              <a:buNone/>
            </a:pPr>
            <a:r>
              <a:rPr lang="es-MX" dirty="0"/>
              <a:t>// Establecer la propiedad "constructor" para referencias  a Estudiante</a:t>
            </a:r>
          </a:p>
          <a:p>
            <a:pPr marL="0" indent="0">
              <a:buNone/>
            </a:pPr>
            <a:r>
              <a:rPr lang="es-MX" dirty="0" err="1"/>
              <a:t>Estudiante.prototype.constructor</a:t>
            </a:r>
            <a:r>
              <a:rPr lang="es-MX" dirty="0"/>
              <a:t> = Estudiante;</a:t>
            </a:r>
          </a:p>
          <a:p>
            <a:pPr marL="0" indent="0">
              <a:buNone/>
            </a:pPr>
            <a:endParaRPr lang="es-MX" dirty="0"/>
          </a:p>
          <a:p>
            <a:pPr marL="0" indent="0">
              <a:buNone/>
            </a:pPr>
            <a:r>
              <a:rPr lang="es-MX" dirty="0"/>
              <a:t>// Remplazar el método "</a:t>
            </a:r>
            <a:r>
              <a:rPr lang="es-MX" dirty="0" err="1"/>
              <a:t>diHola</a:t>
            </a:r>
            <a:r>
              <a:rPr lang="es-MX" dirty="0"/>
              <a:t>"</a:t>
            </a:r>
          </a:p>
          <a:p>
            <a:pPr marL="0" indent="0">
              <a:buNone/>
            </a:pPr>
            <a:r>
              <a:rPr lang="es-MX" dirty="0" err="1"/>
              <a:t>Estudiante.prototype.diHola</a:t>
            </a:r>
            <a:r>
              <a:rPr lang="es-MX" dirty="0"/>
              <a:t> = </a:t>
            </a:r>
            <a:r>
              <a:rPr lang="es-MX" dirty="0" err="1"/>
              <a:t>function</a:t>
            </a:r>
            <a:r>
              <a:rPr lang="es-MX" dirty="0"/>
              <a:t>(){</a:t>
            </a:r>
          </a:p>
          <a:p>
            <a:pPr marL="0" indent="0">
              <a:buNone/>
            </a:pPr>
            <a:r>
              <a:rPr lang="es-MX" dirty="0"/>
              <a:t>  </a:t>
            </a:r>
            <a:r>
              <a:rPr lang="es-MX" dirty="0" err="1"/>
              <a:t>alert</a:t>
            </a:r>
            <a:r>
              <a:rPr lang="es-MX" dirty="0"/>
              <a:t>("Hola, Soy " + </a:t>
            </a:r>
            <a:r>
              <a:rPr lang="es-MX" dirty="0" err="1"/>
              <a:t>this.primerNombre</a:t>
            </a:r>
            <a:r>
              <a:rPr lang="es-MX" dirty="0"/>
              <a:t> + ". Yo estoy estudiando " + </a:t>
            </a:r>
            <a:r>
              <a:rPr lang="es-MX" dirty="0" err="1"/>
              <a:t>this.asunto</a:t>
            </a:r>
            <a:r>
              <a:rPr lang="es-MX" dirty="0"/>
              <a:t> + ".");</a:t>
            </a:r>
          </a:p>
          <a:p>
            <a:pPr marL="0" indent="0">
              <a:buNone/>
            </a:pPr>
            <a:r>
              <a:rPr lang="es-MX" dirty="0"/>
              <a:t>};</a:t>
            </a:r>
          </a:p>
          <a:p>
            <a:pPr marL="0" indent="0">
              <a:buNone/>
            </a:pPr>
            <a:endParaRPr lang="es-MX" dirty="0"/>
          </a:p>
          <a:p>
            <a:pPr marL="0" indent="0">
              <a:buNone/>
            </a:pPr>
            <a:r>
              <a:rPr lang="es-MX" dirty="0"/>
              <a:t>// Agregamos el método "</a:t>
            </a:r>
            <a:r>
              <a:rPr lang="es-MX" dirty="0" err="1"/>
              <a:t>diAdios</a:t>
            </a:r>
            <a:r>
              <a:rPr lang="es-MX" dirty="0"/>
              <a:t>"</a:t>
            </a:r>
          </a:p>
          <a:p>
            <a:pPr marL="0" indent="0">
              <a:buNone/>
            </a:pPr>
            <a:r>
              <a:rPr lang="es-MX" dirty="0" err="1"/>
              <a:t>Estudiante.prototype.diAdios</a:t>
            </a:r>
            <a:r>
              <a:rPr lang="es-MX" dirty="0"/>
              <a:t> = </a:t>
            </a:r>
            <a:r>
              <a:rPr lang="es-MX" dirty="0" err="1"/>
              <a:t>function</a:t>
            </a:r>
            <a:r>
              <a:rPr lang="es-MX" dirty="0"/>
              <a:t>() {</a:t>
            </a:r>
          </a:p>
          <a:p>
            <a:pPr marL="0" indent="0">
              <a:buNone/>
            </a:pPr>
            <a:r>
              <a:rPr lang="es-MX" dirty="0"/>
              <a:t>  </a:t>
            </a:r>
            <a:r>
              <a:rPr lang="es-MX" dirty="0" err="1"/>
              <a:t>alert</a:t>
            </a:r>
            <a:r>
              <a:rPr lang="es-MX" dirty="0"/>
              <a:t>("¡ </a:t>
            </a:r>
            <a:r>
              <a:rPr lang="es-MX" dirty="0" err="1"/>
              <a:t>Adios</a:t>
            </a:r>
            <a:r>
              <a:rPr lang="es-MX" dirty="0"/>
              <a:t> !");</a:t>
            </a:r>
          </a:p>
          <a:p>
            <a:pPr marL="0" indent="0">
              <a:buNone/>
            </a:pPr>
            <a:r>
              <a:rPr lang="es-MX" dirty="0"/>
              <a:t>};</a:t>
            </a:r>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148</a:t>
            </a:fld>
            <a:endParaRPr lang="es-MX"/>
          </a:p>
        </p:txBody>
      </p:sp>
    </p:spTree>
    <p:extLst>
      <p:ext uri="{BB962C8B-B14F-4D97-AF65-F5344CB8AC3E}">
        <p14:creationId xmlns:p14="http://schemas.microsoft.com/office/powerpoint/2010/main" val="26436187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Herencia | Ejemplo de uso</a:t>
            </a:r>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149</a:t>
            </a:fld>
            <a:endParaRPr lang="es-MX"/>
          </a:p>
        </p:txBody>
      </p:sp>
      <p:sp>
        <p:nvSpPr>
          <p:cNvPr id="6" name="Rectángulo 5"/>
          <p:cNvSpPr/>
          <p:nvPr/>
        </p:nvSpPr>
        <p:spPr>
          <a:xfrm>
            <a:off x="165100" y="2905538"/>
            <a:ext cx="6096000" cy="2308324"/>
          </a:xfrm>
          <a:prstGeom prst="rect">
            <a:avLst/>
          </a:prstGeom>
        </p:spPr>
        <p:txBody>
          <a:bodyPr>
            <a:spAutoFit/>
          </a:bodyPr>
          <a:lstStyle/>
          <a:p>
            <a:r>
              <a:rPr lang="es-MX" dirty="0" smtClean="0"/>
              <a:t>// Ejemplos de uso</a:t>
            </a:r>
          </a:p>
          <a:p>
            <a:r>
              <a:rPr lang="es-MX" dirty="0" err="1" smtClean="0"/>
              <a:t>var</a:t>
            </a:r>
            <a:r>
              <a:rPr lang="es-MX" dirty="0" smtClean="0"/>
              <a:t> estudiante1 = new Estudiante("Carolina", "Física Aplicada");</a:t>
            </a:r>
          </a:p>
          <a:p>
            <a:r>
              <a:rPr lang="es-MX" dirty="0" smtClean="0"/>
              <a:t>estudiante1.diHola();    // muestra "Hola, Soy Carolina. Yo estoy </a:t>
            </a:r>
            <a:r>
              <a:rPr lang="es-MX" dirty="0" err="1" smtClean="0"/>
              <a:t>estudianto</a:t>
            </a:r>
            <a:r>
              <a:rPr lang="es-MX" dirty="0" smtClean="0"/>
              <a:t> Física Aplicada."</a:t>
            </a:r>
          </a:p>
          <a:p>
            <a:r>
              <a:rPr lang="es-MX" dirty="0" smtClean="0"/>
              <a:t>estudiante1.caminar();   // muestra "Yo estoy caminando !"</a:t>
            </a:r>
          </a:p>
          <a:p>
            <a:r>
              <a:rPr lang="es-MX" dirty="0" smtClean="0"/>
              <a:t>estudiante1.diAdios();   // muestra "¡ </a:t>
            </a:r>
            <a:r>
              <a:rPr lang="es-MX" dirty="0" err="1" smtClean="0"/>
              <a:t>Adios</a:t>
            </a:r>
            <a:r>
              <a:rPr lang="es-MX" dirty="0" smtClean="0"/>
              <a:t> !"</a:t>
            </a:r>
            <a:endParaRPr lang="es-MX" dirty="0"/>
          </a:p>
        </p:txBody>
      </p:sp>
      <p:sp>
        <p:nvSpPr>
          <p:cNvPr id="8" name="Rectángulo 7"/>
          <p:cNvSpPr/>
          <p:nvPr/>
        </p:nvSpPr>
        <p:spPr>
          <a:xfrm>
            <a:off x="6108700" y="3169837"/>
            <a:ext cx="6096000" cy="1754326"/>
          </a:xfrm>
          <a:prstGeom prst="rect">
            <a:avLst/>
          </a:prstGeom>
        </p:spPr>
        <p:txBody>
          <a:bodyPr>
            <a:spAutoFit/>
          </a:bodyPr>
          <a:lstStyle/>
          <a:p>
            <a:r>
              <a:rPr lang="es-MX" dirty="0" smtClean="0"/>
              <a:t>/ Comprobamos que las instancias funcionan correctamente</a:t>
            </a:r>
          </a:p>
          <a:p>
            <a:r>
              <a:rPr lang="es-MX" dirty="0" err="1" smtClean="0"/>
              <a:t>alert</a:t>
            </a:r>
            <a:r>
              <a:rPr lang="es-MX" dirty="0" smtClean="0"/>
              <a:t>(estudiante1 </a:t>
            </a:r>
            <a:r>
              <a:rPr lang="es-MX" dirty="0" err="1" smtClean="0"/>
              <a:t>instanceof</a:t>
            </a:r>
            <a:r>
              <a:rPr lang="es-MX" dirty="0" smtClean="0"/>
              <a:t> Persona);      // devuelve true</a:t>
            </a:r>
          </a:p>
          <a:p>
            <a:r>
              <a:rPr lang="es-MX" dirty="0" err="1" smtClean="0"/>
              <a:t>alert</a:t>
            </a:r>
            <a:r>
              <a:rPr lang="es-MX" dirty="0" smtClean="0"/>
              <a:t>(estudiante1 </a:t>
            </a:r>
            <a:r>
              <a:rPr lang="es-MX" dirty="0" err="1" smtClean="0"/>
              <a:t>instanceof</a:t>
            </a:r>
            <a:r>
              <a:rPr lang="es-MX" dirty="0" smtClean="0"/>
              <a:t> Estudiante);   // devuelve true</a:t>
            </a:r>
            <a:endParaRPr lang="es-MX" dirty="0"/>
          </a:p>
        </p:txBody>
      </p:sp>
    </p:spTree>
    <p:extLst>
      <p:ext uri="{BB962C8B-B14F-4D97-AF65-F5344CB8AC3E}">
        <p14:creationId xmlns:p14="http://schemas.microsoft.com/office/powerpoint/2010/main" val="3365505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01281" y="1811837"/>
            <a:ext cx="4852988" cy="1617163"/>
          </a:xfrm>
        </p:spPr>
        <p:txBody>
          <a:bodyPr>
            <a:normAutofit/>
          </a:bodyPr>
          <a:lstStyle/>
          <a:p>
            <a:r>
              <a:rPr lang="es-MX" sz="2800" dirty="0" smtClean="0"/>
              <a:t>Variables e identificadores</a:t>
            </a:r>
            <a:endParaRPr lang="es-MX" sz="2800" dirty="0"/>
          </a:p>
        </p:txBody>
      </p:sp>
      <p:pic>
        <p:nvPicPr>
          <p:cNvPr id="6" name="Marcador de posición de imagen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596" r="18596"/>
          <a:stretch>
            <a:fillRect/>
          </a:stretch>
        </p:blipFill>
        <p:spPr/>
      </p:pic>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90873077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Polimorfismo </a:t>
            </a:r>
            <a:endParaRPr lang="es-MX" dirty="0"/>
          </a:p>
        </p:txBody>
      </p:sp>
      <p:sp>
        <p:nvSpPr>
          <p:cNvPr id="3" name="Marcador de contenido 2"/>
          <p:cNvSpPr>
            <a:spLocks noGrp="1"/>
          </p:cNvSpPr>
          <p:nvPr>
            <p:ph idx="1"/>
          </p:nvPr>
        </p:nvSpPr>
        <p:spPr/>
        <p:txBody>
          <a:bodyPr/>
          <a:lstStyle/>
          <a:p>
            <a:r>
              <a:rPr lang="es-MX" dirty="0" smtClean="0"/>
              <a:t>Es la capacidad que tienen los objetos de ser tratados de igual forma siempre y cuando hereden de una clase padre. </a:t>
            </a:r>
          </a:p>
          <a:p>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150</a:t>
            </a:fld>
            <a:endParaRPr lang="es-MX"/>
          </a:p>
        </p:txBody>
      </p:sp>
    </p:spTree>
    <p:extLst>
      <p:ext uri="{BB962C8B-B14F-4D97-AF65-F5344CB8AC3E}">
        <p14:creationId xmlns:p14="http://schemas.microsoft.com/office/powerpoint/2010/main" val="385815256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Polimorfismo</a:t>
            </a:r>
            <a:endParaRPr lang="es-MX" dirty="0"/>
          </a:p>
        </p:txBody>
      </p:sp>
      <p:sp>
        <p:nvSpPr>
          <p:cNvPr id="4" name="Marcador de pie de página 3"/>
          <p:cNvSpPr>
            <a:spLocks noGrp="1"/>
          </p:cNvSpPr>
          <p:nvPr>
            <p:ph type="ftr" sz="quarter" idx="11"/>
          </p:nvPr>
        </p:nvSpPr>
        <p:spPr/>
        <p:txBody>
          <a:bodyPr/>
          <a:lstStyle/>
          <a:p>
            <a:r>
              <a:rPr lang="es-MX" smtClean="0"/>
              <a:t>CIMOR ® 2016</a:t>
            </a:r>
            <a:endParaRPr lang="es-MX"/>
          </a:p>
        </p:txBody>
      </p:sp>
      <p:sp>
        <p:nvSpPr>
          <p:cNvPr id="5" name="Marcador de número de diapositiva 4"/>
          <p:cNvSpPr>
            <a:spLocks noGrp="1"/>
          </p:cNvSpPr>
          <p:nvPr>
            <p:ph type="sldNum" sz="quarter" idx="12"/>
          </p:nvPr>
        </p:nvSpPr>
        <p:spPr/>
        <p:txBody>
          <a:bodyPr/>
          <a:lstStyle/>
          <a:p>
            <a:fld id="{86464A1B-FA8D-47AA-9C7A-CC80051584C1}" type="slidenum">
              <a:rPr lang="es-MX" smtClean="0"/>
              <a:t>151</a:t>
            </a:fld>
            <a:endParaRPr lang="es-MX"/>
          </a:p>
        </p:txBody>
      </p:sp>
      <p:pic>
        <p:nvPicPr>
          <p:cNvPr id="4098" name="Picture 2" descr="http://datateca.unad.edu.co/contenidos/200609/exeuml/Figura_75_Polimorfismo.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06741" y="2192074"/>
            <a:ext cx="7978518" cy="421441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ector recto de flecha 6"/>
          <p:cNvCxnSpPr/>
          <p:nvPr/>
        </p:nvCxnSpPr>
        <p:spPr>
          <a:xfrm flipV="1">
            <a:off x="3454400" y="4110368"/>
            <a:ext cx="3528000" cy="67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flipV="1">
            <a:off x="3454400" y="2730500"/>
            <a:ext cx="3022600" cy="1143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3454400" y="4428131"/>
            <a:ext cx="3390900" cy="11979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57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son las variables?</a:t>
            </a:r>
            <a:endParaRPr lang="es-MX" dirty="0"/>
          </a:p>
        </p:txBody>
      </p:sp>
      <p:sp>
        <p:nvSpPr>
          <p:cNvPr id="3" name="Marcador de contenido 2"/>
          <p:cNvSpPr>
            <a:spLocks noGrp="1"/>
          </p:cNvSpPr>
          <p:nvPr>
            <p:ph idx="1"/>
          </p:nvPr>
        </p:nvSpPr>
        <p:spPr>
          <a:xfrm>
            <a:off x="818712" y="2222288"/>
            <a:ext cx="10554574" cy="991560"/>
          </a:xfrm>
        </p:spPr>
        <p:txBody>
          <a:bodyPr/>
          <a:lstStyle/>
          <a:p>
            <a:r>
              <a:rPr lang="es-MX" dirty="0" smtClean="0"/>
              <a:t>Las variables en JavaScript son contenedores para almacenar valores </a:t>
            </a:r>
            <a:endParaRPr lang="es-MX" dirty="0"/>
          </a:p>
        </p:txBody>
      </p:sp>
      <p:sp>
        <p:nvSpPr>
          <p:cNvPr id="4" name="Rectángulo 3"/>
          <p:cNvSpPr/>
          <p:nvPr/>
        </p:nvSpPr>
        <p:spPr>
          <a:xfrm>
            <a:off x="4604963" y="3747385"/>
            <a:ext cx="2982072" cy="1384995"/>
          </a:xfrm>
          <a:prstGeom prst="rect">
            <a:avLst/>
          </a:prstGeom>
        </p:spPr>
        <p:txBody>
          <a:bodyPr wrap="square">
            <a:spAutoFit/>
          </a:bodyPr>
          <a:lstStyle/>
          <a:p>
            <a:r>
              <a:rPr lang="da-DK" sz="2800" dirty="0">
                <a:latin typeface="Consolas" panose="020B0609020204030204" pitchFamily="49" charset="0"/>
              </a:rPr>
              <a:t>var x = 5;</a:t>
            </a:r>
            <a:br>
              <a:rPr lang="da-DK" sz="2800" dirty="0">
                <a:latin typeface="Consolas" panose="020B0609020204030204" pitchFamily="49" charset="0"/>
              </a:rPr>
            </a:br>
            <a:r>
              <a:rPr lang="da-DK" sz="2800" dirty="0">
                <a:latin typeface="Consolas" panose="020B0609020204030204" pitchFamily="49" charset="0"/>
              </a:rPr>
              <a:t>var y = 6;</a:t>
            </a:r>
            <a:br>
              <a:rPr lang="da-DK" sz="2800" dirty="0">
                <a:latin typeface="Consolas" panose="020B0609020204030204" pitchFamily="49" charset="0"/>
              </a:rPr>
            </a:br>
            <a:r>
              <a:rPr lang="da-DK" sz="2800" dirty="0">
                <a:latin typeface="Consolas" panose="020B0609020204030204" pitchFamily="49" charset="0"/>
              </a:rPr>
              <a:t>var z = x + y; </a:t>
            </a:r>
            <a:endParaRPr lang="es-MX" sz="28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1403788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¿Qué son los identificadores?</a:t>
            </a:r>
            <a:endParaRPr lang="es-MX" dirty="0"/>
          </a:p>
        </p:txBody>
      </p:sp>
      <p:sp>
        <p:nvSpPr>
          <p:cNvPr id="3" name="Marcador de contenido 2"/>
          <p:cNvSpPr>
            <a:spLocks noGrp="1"/>
          </p:cNvSpPr>
          <p:nvPr>
            <p:ph idx="1"/>
          </p:nvPr>
        </p:nvSpPr>
        <p:spPr/>
        <p:txBody>
          <a:bodyPr/>
          <a:lstStyle/>
          <a:p>
            <a:r>
              <a:rPr lang="es-MX" dirty="0" smtClean="0"/>
              <a:t>Todas las variables en JavaScript se deben de identificar con un nombre único, ese nombre se le conoce como identificador.</a:t>
            </a:r>
          </a:p>
          <a:p>
            <a:r>
              <a:rPr lang="es-MX" dirty="0" smtClean="0"/>
              <a:t>Los identificadores pueden ser nombres cortos como x o y o mas descriptivos como nombre o edad</a:t>
            </a:r>
          </a:p>
          <a:p>
            <a:endParaRPr lang="es-MX" dirty="0" smtClean="0"/>
          </a:p>
        </p:txBody>
      </p:sp>
      <p:sp>
        <p:nvSpPr>
          <p:cNvPr id="4" name="Rectángulo 3"/>
          <p:cNvSpPr/>
          <p:nvPr/>
        </p:nvSpPr>
        <p:spPr>
          <a:xfrm>
            <a:off x="4230746" y="5212467"/>
            <a:ext cx="3730508" cy="646331"/>
          </a:xfrm>
          <a:prstGeom prst="rect">
            <a:avLst/>
          </a:prstGeom>
        </p:spPr>
        <p:txBody>
          <a:bodyPr wrap="none">
            <a:spAutoFit/>
          </a:bodyPr>
          <a:lstStyle/>
          <a:p>
            <a:r>
              <a:rPr lang="da-DK" sz="3600" dirty="0">
                <a:latin typeface="Consolas" panose="020B0609020204030204" pitchFamily="49" charset="0"/>
              </a:rPr>
              <a:t>var </a:t>
            </a:r>
            <a:r>
              <a:rPr lang="da-DK" sz="3600" dirty="0" smtClean="0">
                <a:latin typeface="Consolas" panose="020B0609020204030204" pitchFamily="49" charset="0"/>
              </a:rPr>
              <a:t>edad </a:t>
            </a:r>
            <a:r>
              <a:rPr lang="da-DK" sz="3600" dirty="0">
                <a:latin typeface="Consolas" panose="020B0609020204030204" pitchFamily="49" charset="0"/>
              </a:rPr>
              <a:t>= </a:t>
            </a:r>
            <a:r>
              <a:rPr lang="da-DK" sz="3600" dirty="0" smtClean="0">
                <a:latin typeface="Consolas" panose="020B0609020204030204" pitchFamily="49" charset="0"/>
              </a:rPr>
              <a:t>21;</a:t>
            </a:r>
            <a:endParaRPr lang="es-MX" sz="36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6404199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Recomendaciones </a:t>
            </a:r>
            <a:endParaRPr lang="es-MX" dirty="0"/>
          </a:p>
        </p:txBody>
      </p:sp>
      <p:sp>
        <p:nvSpPr>
          <p:cNvPr id="3" name="Marcador de contenido 2"/>
          <p:cNvSpPr>
            <a:spLocks noGrp="1"/>
          </p:cNvSpPr>
          <p:nvPr>
            <p:ph idx="1"/>
          </p:nvPr>
        </p:nvSpPr>
        <p:spPr>
          <a:xfrm>
            <a:off x="827424" y="2846259"/>
            <a:ext cx="10554574" cy="3636511"/>
          </a:xfrm>
        </p:spPr>
        <p:txBody>
          <a:bodyPr/>
          <a:lstStyle/>
          <a:p>
            <a:r>
              <a:rPr lang="es-MX" dirty="0" smtClean="0"/>
              <a:t>Los nombres pueden tener letras, números, acentos , y signos de peso.</a:t>
            </a:r>
          </a:p>
          <a:p>
            <a:r>
              <a:rPr lang="es-MX" dirty="0" smtClean="0"/>
              <a:t>Los nombres deben de comenzar con una letra.</a:t>
            </a:r>
          </a:p>
          <a:p>
            <a:r>
              <a:rPr lang="es-MX" dirty="0" smtClean="0"/>
              <a:t>Los  nombres también pueden comenzar con un signo de pesos ( $ ) o un guion bajo ( _ ).</a:t>
            </a:r>
          </a:p>
          <a:p>
            <a:r>
              <a:rPr lang="es-MX" dirty="0" smtClean="0"/>
              <a:t>Los nombres son sensibles  a mayúsculas y minúsculas.</a:t>
            </a:r>
          </a:p>
          <a:p>
            <a:r>
              <a:rPr lang="es-MX" dirty="0" smtClean="0"/>
              <a:t>Las palabras reservadas de JavaScript no se pueden utilizar.</a:t>
            </a:r>
            <a:endParaRPr lang="es-MX" dirty="0"/>
          </a:p>
        </p:txBody>
      </p:sp>
      <p:sp>
        <p:nvSpPr>
          <p:cNvPr id="4" name="CuadroTexto 3"/>
          <p:cNvSpPr txBox="1"/>
          <p:nvPr/>
        </p:nvSpPr>
        <p:spPr>
          <a:xfrm>
            <a:off x="827424" y="2716306"/>
            <a:ext cx="5614037" cy="461665"/>
          </a:xfrm>
          <a:prstGeom prst="rect">
            <a:avLst/>
          </a:prstGeom>
          <a:noFill/>
        </p:spPr>
        <p:txBody>
          <a:bodyPr wrap="none" rtlCol="0">
            <a:spAutoFit/>
          </a:bodyPr>
          <a:lstStyle/>
          <a:p>
            <a:r>
              <a:rPr lang="es-MX" sz="2400" b="1" dirty="0" smtClean="0"/>
              <a:t>Reglas para construir identificadores</a:t>
            </a:r>
            <a:endParaRPr lang="es-MX" sz="2400" b="1" dirty="0"/>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6094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operador de asignación</a:t>
            </a:r>
            <a:endParaRPr lang="es-MX" dirty="0"/>
          </a:p>
        </p:txBody>
      </p:sp>
      <p:sp>
        <p:nvSpPr>
          <p:cNvPr id="3" name="Marcador de contenido 2"/>
          <p:cNvSpPr>
            <a:spLocks noGrp="1"/>
          </p:cNvSpPr>
          <p:nvPr>
            <p:ph idx="1"/>
          </p:nvPr>
        </p:nvSpPr>
        <p:spPr>
          <a:xfrm>
            <a:off x="818712" y="2222287"/>
            <a:ext cx="10554574" cy="2201795"/>
          </a:xfrm>
        </p:spPr>
        <p:txBody>
          <a:bodyPr/>
          <a:lstStyle/>
          <a:p>
            <a:r>
              <a:rPr lang="es-MX" dirty="0" smtClean="0"/>
              <a:t>En Java Script el signo de igual ( = ) es un operador de asignación, no es un operador de igual a. </a:t>
            </a:r>
          </a:p>
          <a:p>
            <a:endParaRPr lang="es-MX" dirty="0"/>
          </a:p>
          <a:p>
            <a:pPr marL="0" indent="0">
              <a:buNone/>
            </a:pPr>
            <a:endParaRPr lang="es-MX" dirty="0"/>
          </a:p>
        </p:txBody>
      </p:sp>
      <p:sp>
        <p:nvSpPr>
          <p:cNvPr id="4" name="Rectángulo 3"/>
          <p:cNvSpPr/>
          <p:nvPr/>
        </p:nvSpPr>
        <p:spPr>
          <a:xfrm>
            <a:off x="4873550" y="4249270"/>
            <a:ext cx="2444900" cy="584775"/>
          </a:xfrm>
          <a:prstGeom prst="rect">
            <a:avLst/>
          </a:prstGeom>
        </p:spPr>
        <p:txBody>
          <a:bodyPr wrap="none">
            <a:spAutoFit/>
          </a:bodyPr>
          <a:lstStyle/>
          <a:p>
            <a:r>
              <a:rPr lang="es-MX" sz="3200" dirty="0">
                <a:latin typeface="Consolas" panose="020B0609020204030204" pitchFamily="49" charset="0"/>
              </a:rPr>
              <a:t>x = x + 5 </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11243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810001" y="1931831"/>
            <a:ext cx="10572000" cy="830023"/>
          </a:xfrm>
        </p:spPr>
        <p:txBody>
          <a:bodyPr/>
          <a:lstStyle/>
          <a:p>
            <a:pPr algn="ctr"/>
            <a:r>
              <a:rPr lang="es-MX" dirty="0" smtClean="0"/>
              <a:t>Java Script</a:t>
            </a:r>
            <a:endParaRPr lang="es-MX" dirty="0"/>
          </a:p>
        </p:txBody>
      </p:sp>
      <p:sp>
        <p:nvSpPr>
          <p:cNvPr id="2" name="Subtítulo 1"/>
          <p:cNvSpPr>
            <a:spLocks noGrp="1"/>
          </p:cNvSpPr>
          <p:nvPr>
            <p:ph type="subTitle" idx="1"/>
          </p:nvPr>
        </p:nvSpPr>
        <p:spPr/>
        <p:txBody>
          <a:bodyPr/>
          <a:lstStyle/>
          <a:p>
            <a:endParaRPr lang="es-ES"/>
          </a:p>
        </p:txBody>
      </p:sp>
    </p:spTree>
    <p:extLst>
      <p:ext uri="{BB962C8B-B14F-4D97-AF65-F5344CB8AC3E}">
        <p14:creationId xmlns:p14="http://schemas.microsoft.com/office/powerpoint/2010/main" val="300825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dato en Java Script </a:t>
            </a:r>
            <a:endParaRPr lang="es-MX" dirty="0"/>
          </a:p>
        </p:txBody>
      </p:sp>
      <p:sp>
        <p:nvSpPr>
          <p:cNvPr id="3" name="Marcador de contenido 2"/>
          <p:cNvSpPr>
            <a:spLocks noGrp="1"/>
          </p:cNvSpPr>
          <p:nvPr>
            <p:ph idx="1"/>
          </p:nvPr>
        </p:nvSpPr>
        <p:spPr>
          <a:xfrm>
            <a:off x="810000" y="2178423"/>
            <a:ext cx="10554574" cy="1986045"/>
          </a:xfrm>
        </p:spPr>
        <p:txBody>
          <a:bodyPr/>
          <a:lstStyle/>
          <a:p>
            <a:r>
              <a:rPr lang="es-MX" dirty="0" smtClean="0"/>
              <a:t>Las variables en Java Script pueden contener números como 100 o texto como “Antonio López” </a:t>
            </a:r>
          </a:p>
          <a:p>
            <a:r>
              <a:rPr lang="es-MX" dirty="0" smtClean="0"/>
              <a:t>En programación al texto se le conoce como cadenas de texto </a:t>
            </a:r>
          </a:p>
          <a:p>
            <a:r>
              <a:rPr lang="es-MX" dirty="0" smtClean="0"/>
              <a:t>Las cadenas de texto se escriben entre comillas simples o dobles y los números se escriben sin comillas </a:t>
            </a:r>
            <a:endParaRPr lang="es-MX" dirty="0"/>
          </a:p>
        </p:txBody>
      </p:sp>
      <p:sp>
        <p:nvSpPr>
          <p:cNvPr id="4" name="Rectángulo 3"/>
          <p:cNvSpPr/>
          <p:nvPr/>
        </p:nvSpPr>
        <p:spPr>
          <a:xfrm>
            <a:off x="3240992" y="4665293"/>
            <a:ext cx="5692590" cy="1200329"/>
          </a:xfrm>
          <a:prstGeom prst="rect">
            <a:avLst/>
          </a:prstGeom>
        </p:spPr>
        <p:txBody>
          <a:bodyPr wrap="square">
            <a:spAutoFit/>
          </a:bodyPr>
          <a:lstStyle/>
          <a:p>
            <a:r>
              <a:rPr lang="en-US" sz="2400" dirty="0" err="1">
                <a:latin typeface="Consolas" panose="020B0609020204030204" pitchFamily="49" charset="0"/>
              </a:rPr>
              <a:t>var</a:t>
            </a:r>
            <a:r>
              <a:rPr lang="en-US" sz="2400" dirty="0">
                <a:latin typeface="Consolas" panose="020B0609020204030204" pitchFamily="49" charset="0"/>
              </a:rPr>
              <a:t> pi = 3.14;</a:t>
            </a:r>
            <a:br>
              <a:rPr lang="en-US" sz="2400" dirty="0">
                <a:latin typeface="Consolas" panose="020B0609020204030204" pitchFamily="49" charset="0"/>
              </a:rPr>
            </a:br>
            <a:r>
              <a:rPr lang="en-US" sz="2400" dirty="0" err="1">
                <a:latin typeface="Consolas" panose="020B0609020204030204" pitchFamily="49" charset="0"/>
              </a:rPr>
              <a:t>var</a:t>
            </a:r>
            <a:r>
              <a:rPr lang="en-US" sz="2400" dirty="0">
                <a:latin typeface="Consolas" panose="020B0609020204030204" pitchFamily="49" charset="0"/>
              </a:rPr>
              <a:t> </a:t>
            </a:r>
            <a:r>
              <a:rPr lang="en-US" sz="2400" dirty="0" smtClean="0">
                <a:latin typeface="Consolas" panose="020B0609020204030204" pitchFamily="49" charset="0"/>
              </a:rPr>
              <a:t>persona= “Antonio Lopez";</a:t>
            </a:r>
            <a:r>
              <a:rPr lang="en-US" sz="2400" dirty="0">
                <a:latin typeface="Consolas" panose="020B0609020204030204" pitchFamily="49" charset="0"/>
              </a:rPr>
              <a:t/>
            </a:r>
            <a:br>
              <a:rPr lang="en-US" sz="2400" dirty="0">
                <a:latin typeface="Consolas" panose="020B0609020204030204" pitchFamily="49" charset="0"/>
              </a:rPr>
            </a:b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smtClean="0">
                <a:latin typeface="Consolas" panose="020B0609020204030204" pitchFamily="49" charset="0"/>
              </a:rPr>
              <a:t>respuesta</a:t>
            </a:r>
            <a:r>
              <a:rPr lang="en-US" sz="2400" dirty="0" smtClean="0">
                <a:latin typeface="Consolas" panose="020B0609020204030204" pitchFamily="49" charset="0"/>
              </a:rPr>
              <a:t>= ‘¡Si </a:t>
            </a:r>
            <a:r>
              <a:rPr lang="en-US" sz="2400" dirty="0" err="1" smtClean="0">
                <a:latin typeface="Consolas" panose="020B0609020204030204" pitchFamily="49" charset="0"/>
              </a:rPr>
              <a:t>yo</a:t>
            </a:r>
            <a:r>
              <a:rPr lang="en-US" sz="2400" dirty="0" smtClean="0">
                <a:latin typeface="Consolas" panose="020B0609020204030204" pitchFamily="49" charset="0"/>
              </a:rPr>
              <a:t> soy!`;</a:t>
            </a:r>
            <a:endParaRPr lang="es-MX" sz="24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5430714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Declarando una variable </a:t>
            </a:r>
            <a:endParaRPr lang="es-MX" dirty="0"/>
          </a:p>
        </p:txBody>
      </p:sp>
      <p:sp>
        <p:nvSpPr>
          <p:cNvPr id="3" name="Marcador de contenido 2"/>
          <p:cNvSpPr>
            <a:spLocks noGrp="1"/>
          </p:cNvSpPr>
          <p:nvPr>
            <p:ph idx="1"/>
          </p:nvPr>
        </p:nvSpPr>
        <p:spPr>
          <a:xfrm>
            <a:off x="827424" y="2758408"/>
            <a:ext cx="10554574" cy="1341184"/>
          </a:xfrm>
        </p:spPr>
        <p:txBody>
          <a:bodyPr/>
          <a:lstStyle/>
          <a:p>
            <a:r>
              <a:rPr lang="es-MX" dirty="0" smtClean="0"/>
              <a:t>Crear una variable en Java Script se le conoce como “declarar” una variable.</a:t>
            </a:r>
          </a:p>
        </p:txBody>
      </p:sp>
      <p:sp>
        <p:nvSpPr>
          <p:cNvPr id="4" name="Rectángulo 3"/>
          <p:cNvSpPr/>
          <p:nvPr/>
        </p:nvSpPr>
        <p:spPr>
          <a:xfrm>
            <a:off x="4435023" y="4917142"/>
            <a:ext cx="3339376" cy="523220"/>
          </a:xfrm>
          <a:prstGeom prst="rect">
            <a:avLst/>
          </a:prstGeom>
        </p:spPr>
        <p:txBody>
          <a:bodyPr wrap="none">
            <a:spAutoFit/>
          </a:bodyPr>
          <a:lstStyle/>
          <a:p>
            <a:r>
              <a:rPr lang="es-MX" sz="2800" dirty="0" err="1">
                <a:latin typeface="Consolas" panose="020B0609020204030204" pitchFamily="49" charset="0"/>
              </a:rPr>
              <a:t>var</a:t>
            </a:r>
            <a:r>
              <a:rPr lang="es-MX" sz="2800" dirty="0">
                <a:latin typeface="Consolas" panose="020B0609020204030204" pitchFamily="49" charset="0"/>
              </a:rPr>
              <a:t> </a:t>
            </a:r>
            <a:r>
              <a:rPr lang="es-MX" sz="2800" dirty="0" err="1" smtClean="0">
                <a:latin typeface="Consolas" panose="020B0609020204030204" pitchFamily="49" charset="0"/>
              </a:rPr>
              <a:t>marcaCoche</a:t>
            </a:r>
            <a:r>
              <a:rPr lang="es-MX" sz="2800" dirty="0" smtClean="0">
                <a:latin typeface="Consolas" panose="020B0609020204030204" pitchFamily="49" charset="0"/>
              </a:rPr>
              <a:t>; </a:t>
            </a:r>
            <a:endParaRPr lang="es-MX" sz="28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954150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Una declaración muchas variables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Se pueden declarar varias variables en una sola declaración separando las variables por una coma.</a:t>
            </a:r>
          </a:p>
          <a:p>
            <a:pPr marL="0" indent="0">
              <a:buNone/>
            </a:pPr>
            <a:endParaRPr lang="es-MX" dirty="0"/>
          </a:p>
        </p:txBody>
      </p:sp>
      <p:sp>
        <p:nvSpPr>
          <p:cNvPr id="4" name="Rectángulo 3"/>
          <p:cNvSpPr/>
          <p:nvPr/>
        </p:nvSpPr>
        <p:spPr>
          <a:xfrm>
            <a:off x="1857935" y="4500416"/>
            <a:ext cx="8476129" cy="400110"/>
          </a:xfrm>
          <a:prstGeom prst="rect">
            <a:avLst/>
          </a:prstGeom>
        </p:spPr>
        <p:txBody>
          <a:bodyPr wrap="square">
            <a:spAutoFit/>
          </a:bodyPr>
          <a:lstStyle/>
          <a:p>
            <a:r>
              <a:rPr lang="en-US" sz="2000" dirty="0" err="1">
                <a:latin typeface="Consolas" panose="020B0609020204030204" pitchFamily="49" charset="0"/>
              </a:rPr>
              <a:t>var</a:t>
            </a:r>
            <a:r>
              <a:rPr lang="en-US" sz="2000" dirty="0">
                <a:latin typeface="Consolas" panose="020B0609020204030204" pitchFamily="49" charset="0"/>
              </a:rPr>
              <a:t> person = "John Doe", </a:t>
            </a:r>
            <a:r>
              <a:rPr lang="en-US" sz="2000" dirty="0" err="1">
                <a:latin typeface="Consolas" panose="020B0609020204030204" pitchFamily="49" charset="0"/>
              </a:rPr>
              <a:t>carName</a:t>
            </a:r>
            <a:r>
              <a:rPr lang="en-US" sz="2000" dirty="0">
                <a:latin typeface="Consolas" panose="020B0609020204030204" pitchFamily="49" charset="0"/>
              </a:rPr>
              <a:t> = "Volvo", price = 200; </a:t>
            </a:r>
            <a:endParaRPr lang="es-MX" sz="20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259702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Valor </a:t>
            </a:r>
            <a:r>
              <a:rPr lang="es-MX" dirty="0" err="1" smtClean="0"/>
              <a:t>Undefinied</a:t>
            </a:r>
            <a:r>
              <a:rPr lang="es-MX" dirty="0" smtClean="0"/>
              <a:t>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Una variable declarada sin un valor tiene un valor </a:t>
            </a:r>
            <a:r>
              <a:rPr lang="es-MX" dirty="0" err="1" smtClean="0"/>
              <a:t>undefinied</a:t>
            </a:r>
            <a:r>
              <a:rPr lang="es-MX" dirty="0" smtClean="0"/>
              <a:t>.</a:t>
            </a:r>
          </a:p>
          <a:p>
            <a:pPr marL="0" indent="0">
              <a:buNone/>
            </a:pPr>
            <a:r>
              <a:rPr lang="es-MX" dirty="0" smtClean="0"/>
              <a:t> </a:t>
            </a:r>
            <a:endParaRPr lang="es-MX" dirty="0"/>
          </a:p>
        </p:txBody>
      </p:sp>
      <p:sp>
        <p:nvSpPr>
          <p:cNvPr id="4" name="Rectángulo 3"/>
          <p:cNvSpPr/>
          <p:nvPr/>
        </p:nvSpPr>
        <p:spPr>
          <a:xfrm>
            <a:off x="4426312" y="4233649"/>
            <a:ext cx="3339376" cy="523220"/>
          </a:xfrm>
          <a:prstGeom prst="rect">
            <a:avLst/>
          </a:prstGeom>
        </p:spPr>
        <p:txBody>
          <a:bodyPr wrap="none">
            <a:spAutoFit/>
          </a:bodyPr>
          <a:lstStyle/>
          <a:p>
            <a:r>
              <a:rPr lang="es-MX" sz="2800" dirty="0" err="1">
                <a:latin typeface="Consolas" panose="020B0609020204030204" pitchFamily="49" charset="0"/>
              </a:rPr>
              <a:t>var</a:t>
            </a:r>
            <a:r>
              <a:rPr lang="es-MX" sz="2800" dirty="0">
                <a:latin typeface="Consolas" panose="020B0609020204030204" pitchFamily="49" charset="0"/>
              </a:rPr>
              <a:t> </a:t>
            </a:r>
            <a:r>
              <a:rPr lang="es-MX" sz="2800" dirty="0" err="1" smtClean="0">
                <a:latin typeface="Consolas" panose="020B0609020204030204" pitchFamily="49" charset="0"/>
              </a:rPr>
              <a:t>nombreCoche</a:t>
            </a:r>
            <a:r>
              <a:rPr lang="es-MX" sz="2800" dirty="0" smtClean="0">
                <a:latin typeface="Consolas" panose="020B0609020204030204" pitchFamily="49" charset="0"/>
              </a:rPr>
              <a:t>;</a:t>
            </a:r>
            <a:endParaRPr lang="es-MX" sz="28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4090234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Re-declarando variables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Si se re-declara una variable esta no pierde su valor </a:t>
            </a:r>
          </a:p>
          <a:p>
            <a:pPr marL="0" indent="0">
              <a:buNone/>
            </a:pPr>
            <a:endParaRPr lang="es-MX" dirty="0"/>
          </a:p>
          <a:p>
            <a:pPr marL="0" indent="0">
              <a:buNone/>
            </a:pPr>
            <a:endParaRPr lang="es-MX" dirty="0"/>
          </a:p>
        </p:txBody>
      </p:sp>
      <p:sp>
        <p:nvSpPr>
          <p:cNvPr id="4" name="Rectángulo 3"/>
          <p:cNvSpPr/>
          <p:nvPr/>
        </p:nvSpPr>
        <p:spPr>
          <a:xfrm>
            <a:off x="3787587" y="4233649"/>
            <a:ext cx="4979895" cy="954107"/>
          </a:xfrm>
          <a:prstGeom prst="rect">
            <a:avLst/>
          </a:prstGeom>
        </p:spPr>
        <p:txBody>
          <a:bodyPr wrap="square">
            <a:spAutoFit/>
          </a:bodyPr>
          <a:lstStyle/>
          <a:p>
            <a:r>
              <a:rPr lang="pt-BR" sz="2800" dirty="0">
                <a:latin typeface="Consolas" panose="020B0609020204030204" pitchFamily="49" charset="0"/>
              </a:rPr>
              <a:t>var </a:t>
            </a:r>
            <a:r>
              <a:rPr lang="pt-BR" sz="2800" dirty="0" err="1" smtClean="0">
                <a:latin typeface="Consolas" panose="020B0609020204030204" pitchFamily="49" charset="0"/>
              </a:rPr>
              <a:t>marcaCoche</a:t>
            </a:r>
            <a:r>
              <a:rPr lang="pt-BR" sz="2800" dirty="0" smtClean="0">
                <a:latin typeface="Consolas" panose="020B0609020204030204" pitchFamily="49" charset="0"/>
              </a:rPr>
              <a:t>= </a:t>
            </a:r>
            <a:r>
              <a:rPr lang="pt-BR" sz="2800" dirty="0">
                <a:latin typeface="Consolas" panose="020B0609020204030204" pitchFamily="49" charset="0"/>
              </a:rPr>
              <a:t>"Volvo";</a:t>
            </a:r>
            <a:br>
              <a:rPr lang="pt-BR" sz="2800" dirty="0">
                <a:latin typeface="Consolas" panose="020B0609020204030204" pitchFamily="49" charset="0"/>
              </a:rPr>
            </a:br>
            <a:r>
              <a:rPr lang="pt-BR" sz="2800" dirty="0">
                <a:latin typeface="Consolas" panose="020B0609020204030204" pitchFamily="49" charset="0"/>
              </a:rPr>
              <a:t>var </a:t>
            </a:r>
            <a:r>
              <a:rPr lang="pt-BR" sz="2800" dirty="0" err="1" smtClean="0">
                <a:latin typeface="Consolas" panose="020B0609020204030204" pitchFamily="49" charset="0"/>
              </a:rPr>
              <a:t>marcaCoche</a:t>
            </a:r>
            <a:r>
              <a:rPr lang="pt-BR" sz="2800" dirty="0" smtClean="0">
                <a:latin typeface="Consolas" panose="020B0609020204030204" pitchFamily="49" charset="0"/>
              </a:rPr>
              <a:t>;</a:t>
            </a:r>
            <a:endParaRPr lang="es-MX" sz="28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677938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Aritmética en Java Script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Como con el algebra en Java Script podemos hacer operaciones aritméticas usando operadores como = y +.</a:t>
            </a:r>
          </a:p>
          <a:p>
            <a:pPr marL="0" indent="0">
              <a:buNone/>
            </a:pPr>
            <a:endParaRPr lang="es-MX" dirty="0"/>
          </a:p>
        </p:txBody>
      </p:sp>
      <p:sp>
        <p:nvSpPr>
          <p:cNvPr id="4" name="Rectángulo 3"/>
          <p:cNvSpPr/>
          <p:nvPr/>
        </p:nvSpPr>
        <p:spPr>
          <a:xfrm>
            <a:off x="4474401" y="4233649"/>
            <a:ext cx="3243196" cy="461665"/>
          </a:xfrm>
          <a:prstGeom prst="rect">
            <a:avLst/>
          </a:prstGeom>
        </p:spPr>
        <p:txBody>
          <a:bodyPr wrap="none">
            <a:spAutoFit/>
          </a:bodyPr>
          <a:lstStyle/>
          <a:p>
            <a:r>
              <a:rPr lang="es-MX" sz="2400" dirty="0" err="1">
                <a:latin typeface="Consolas" panose="020B0609020204030204" pitchFamily="49" charset="0"/>
              </a:rPr>
              <a:t>var</a:t>
            </a:r>
            <a:r>
              <a:rPr lang="es-MX" sz="2400" dirty="0">
                <a:latin typeface="Consolas" panose="020B0609020204030204" pitchFamily="49" charset="0"/>
              </a:rPr>
              <a:t> x = 5 + 2 + 3;</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717884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Aritmética en Java Script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También se pueden sumar cadenas pero las cadenas son concatenadas </a:t>
            </a:r>
          </a:p>
          <a:p>
            <a:pPr marL="0" indent="0">
              <a:buNone/>
            </a:pPr>
            <a:endParaRPr lang="es-MX" dirty="0"/>
          </a:p>
        </p:txBody>
      </p:sp>
      <p:sp>
        <p:nvSpPr>
          <p:cNvPr id="4" name="Rectángulo 3"/>
          <p:cNvSpPr/>
          <p:nvPr/>
        </p:nvSpPr>
        <p:spPr>
          <a:xfrm>
            <a:off x="3115055" y="4400781"/>
            <a:ext cx="5961888" cy="461665"/>
          </a:xfrm>
          <a:prstGeom prst="rect">
            <a:avLst/>
          </a:prstGeom>
        </p:spPr>
        <p:txBody>
          <a:bodyPr wrap="none">
            <a:spAutoFit/>
          </a:bodyPr>
          <a:lstStyle/>
          <a:p>
            <a:r>
              <a:rPr lang="es-MX" sz="2400" dirty="0" err="1">
                <a:latin typeface="Consolas" panose="020B0609020204030204" pitchFamily="49" charset="0"/>
              </a:rPr>
              <a:t>var</a:t>
            </a:r>
            <a:r>
              <a:rPr lang="es-MX" sz="2400" dirty="0">
                <a:latin typeface="Consolas" panose="020B0609020204030204" pitchFamily="49" charset="0"/>
              </a:rPr>
              <a:t> x = </a:t>
            </a:r>
            <a:r>
              <a:rPr lang="es-MX" sz="2400" dirty="0" smtClean="0">
                <a:latin typeface="Consolas" panose="020B0609020204030204" pitchFamily="49" charset="0"/>
              </a:rPr>
              <a:t>“Antonio" </a:t>
            </a:r>
            <a:r>
              <a:rPr lang="es-MX" sz="2400" dirty="0">
                <a:latin typeface="Consolas" panose="020B0609020204030204" pitchFamily="49" charset="0"/>
              </a:rPr>
              <a:t>+ " " + </a:t>
            </a:r>
            <a:r>
              <a:rPr lang="es-MX" sz="2400" dirty="0" smtClean="0">
                <a:latin typeface="Consolas" panose="020B0609020204030204" pitchFamily="49" charset="0"/>
              </a:rPr>
              <a:t>“</a:t>
            </a:r>
            <a:r>
              <a:rPr lang="es-MX" sz="2400" dirty="0" err="1" smtClean="0">
                <a:latin typeface="Consolas" panose="020B0609020204030204" pitchFamily="49" charset="0"/>
              </a:rPr>
              <a:t>Lopez</a:t>
            </a:r>
            <a:r>
              <a:rPr lang="es-MX" sz="2400" dirty="0" smtClean="0">
                <a:latin typeface="Consolas" panose="020B0609020204030204" pitchFamily="49" charset="0"/>
              </a:rPr>
              <a:t>";</a:t>
            </a:r>
            <a:endParaRPr lang="es-MX" sz="24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575236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53363" y="1811837"/>
            <a:ext cx="4852988" cy="1617163"/>
          </a:xfrm>
        </p:spPr>
        <p:txBody>
          <a:bodyPr>
            <a:normAutofit/>
          </a:bodyPr>
          <a:lstStyle/>
          <a:p>
            <a:r>
              <a:rPr lang="es-MX" sz="3200" dirty="0" smtClean="0"/>
              <a:t>Tipos de datos </a:t>
            </a:r>
            <a:endParaRPr lang="es-MX" sz="3200" dirty="0"/>
          </a:p>
        </p:txBody>
      </p:sp>
      <p:pic>
        <p:nvPicPr>
          <p:cNvPr id="8" name="Marcador de posición de imagen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619" r="18619"/>
          <a:stretch>
            <a:fillRect/>
          </a:stretch>
        </p:blipFill>
        <p:spPr/>
      </p:pic>
      <p:sp>
        <p:nvSpPr>
          <p:cNvPr id="7" name="Marcador de pie de página 6"/>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5808640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datos en Java Script</a:t>
            </a:r>
            <a:endParaRPr lang="es-MX" dirty="0"/>
          </a:p>
        </p:txBody>
      </p:sp>
      <p:sp>
        <p:nvSpPr>
          <p:cNvPr id="3" name="Marcador de contenido 2"/>
          <p:cNvSpPr>
            <a:spLocks noGrp="1"/>
          </p:cNvSpPr>
          <p:nvPr>
            <p:ph idx="1"/>
          </p:nvPr>
        </p:nvSpPr>
        <p:spPr>
          <a:xfrm>
            <a:off x="818712" y="2222288"/>
            <a:ext cx="10554574" cy="1206712"/>
          </a:xfrm>
        </p:spPr>
        <p:txBody>
          <a:bodyPr/>
          <a:lstStyle/>
          <a:p>
            <a:r>
              <a:rPr lang="es-MX" dirty="0" smtClean="0"/>
              <a:t>En java script la variables pueden contener varios tipos de dato como números, cadenas arreglos objetos, etc. </a:t>
            </a:r>
          </a:p>
          <a:p>
            <a:pPr marL="0" indent="0">
              <a:buNone/>
            </a:pPr>
            <a:r>
              <a:rPr lang="es-MX" dirty="0" smtClean="0"/>
              <a:t> </a:t>
            </a:r>
            <a:endParaRPr lang="es-MX" dirty="0"/>
          </a:p>
        </p:txBody>
      </p:sp>
      <p:sp>
        <p:nvSpPr>
          <p:cNvPr id="4" name="Rectángulo 3"/>
          <p:cNvSpPr/>
          <p:nvPr/>
        </p:nvSpPr>
        <p:spPr>
          <a:xfrm>
            <a:off x="2348753" y="3967807"/>
            <a:ext cx="7494494" cy="2031325"/>
          </a:xfrm>
          <a:prstGeom prst="rect">
            <a:avLst/>
          </a:prstGeom>
        </p:spPr>
        <p:txBody>
          <a:bodyPr wrap="square">
            <a:spAutoFit/>
          </a:bodyPr>
          <a:lstStyle/>
          <a:p>
            <a:r>
              <a:rPr lang="es-MX" dirty="0" err="1">
                <a:latin typeface="Consolas" panose="020B0609020204030204" pitchFamily="49" charset="0"/>
              </a:rPr>
              <a:t>var</a:t>
            </a:r>
            <a:r>
              <a:rPr lang="es-MX" dirty="0">
                <a:latin typeface="Consolas" panose="020B0609020204030204" pitchFamily="49" charset="0"/>
              </a:rPr>
              <a:t> </a:t>
            </a:r>
            <a:r>
              <a:rPr lang="es-MX" dirty="0" smtClean="0">
                <a:latin typeface="Consolas" panose="020B0609020204030204" pitchFamily="49" charset="0"/>
              </a:rPr>
              <a:t>longitud= </a:t>
            </a:r>
            <a:r>
              <a:rPr lang="es-MX" dirty="0">
                <a:latin typeface="Consolas" panose="020B0609020204030204" pitchFamily="49" charset="0"/>
              </a:rPr>
              <a:t>16;                              </a:t>
            </a:r>
            <a:r>
              <a:rPr lang="es-MX" dirty="0" smtClean="0">
                <a:latin typeface="Consolas" panose="020B0609020204030204" pitchFamily="49" charset="0"/>
              </a:rPr>
              <a:t>// Numero</a:t>
            </a:r>
          </a:p>
          <a:p>
            <a:r>
              <a:rPr lang="es-MX" dirty="0">
                <a:latin typeface="Consolas" panose="020B0609020204030204" pitchFamily="49" charset="0"/>
              </a:rPr>
              <a:t/>
            </a:r>
            <a:br>
              <a:rPr lang="es-MX" dirty="0">
                <a:latin typeface="Consolas" panose="020B0609020204030204" pitchFamily="49" charset="0"/>
              </a:rPr>
            </a:br>
            <a:r>
              <a:rPr lang="es-MX" dirty="0" err="1">
                <a:latin typeface="Consolas" panose="020B0609020204030204" pitchFamily="49" charset="0"/>
              </a:rPr>
              <a:t>var</a:t>
            </a:r>
            <a:r>
              <a:rPr lang="es-MX" dirty="0">
                <a:latin typeface="Consolas" panose="020B0609020204030204" pitchFamily="49" charset="0"/>
              </a:rPr>
              <a:t> </a:t>
            </a:r>
            <a:r>
              <a:rPr lang="es-MX" dirty="0" smtClean="0">
                <a:latin typeface="Consolas" panose="020B0609020204030204" pitchFamily="49" charset="0"/>
              </a:rPr>
              <a:t>Apellido= </a:t>
            </a:r>
            <a:r>
              <a:rPr lang="es-MX" dirty="0">
                <a:latin typeface="Consolas" panose="020B0609020204030204" pitchFamily="49" charset="0"/>
              </a:rPr>
              <a:t>"Johnson";                      // </a:t>
            </a:r>
            <a:r>
              <a:rPr lang="es-MX" dirty="0" smtClean="0">
                <a:latin typeface="Consolas" panose="020B0609020204030204" pitchFamily="49" charset="0"/>
              </a:rPr>
              <a:t>Cadena</a:t>
            </a:r>
          </a:p>
          <a:p>
            <a:r>
              <a:rPr lang="es-MX" dirty="0">
                <a:latin typeface="Consolas" panose="020B0609020204030204" pitchFamily="49" charset="0"/>
              </a:rPr>
              <a:t/>
            </a:r>
            <a:br>
              <a:rPr lang="es-MX" dirty="0">
                <a:latin typeface="Consolas" panose="020B0609020204030204" pitchFamily="49" charset="0"/>
              </a:rPr>
            </a:br>
            <a:r>
              <a:rPr lang="es-MX" dirty="0" err="1">
                <a:latin typeface="Consolas" panose="020B0609020204030204" pitchFamily="49" charset="0"/>
              </a:rPr>
              <a:t>var</a:t>
            </a:r>
            <a:r>
              <a:rPr lang="es-MX" dirty="0">
                <a:latin typeface="Consolas" panose="020B0609020204030204" pitchFamily="49" charset="0"/>
              </a:rPr>
              <a:t> </a:t>
            </a:r>
            <a:r>
              <a:rPr lang="es-MX" dirty="0" smtClean="0">
                <a:latin typeface="Consolas" panose="020B0609020204030204" pitchFamily="49" charset="0"/>
              </a:rPr>
              <a:t>Coches= </a:t>
            </a:r>
            <a:r>
              <a:rPr lang="es-MX" dirty="0">
                <a:latin typeface="Consolas" panose="020B0609020204030204" pitchFamily="49" charset="0"/>
              </a:rPr>
              <a:t>["</a:t>
            </a:r>
            <a:r>
              <a:rPr lang="es-MX" dirty="0" err="1">
                <a:latin typeface="Consolas" panose="020B0609020204030204" pitchFamily="49" charset="0"/>
              </a:rPr>
              <a:t>Saab</a:t>
            </a:r>
            <a:r>
              <a:rPr lang="es-MX" dirty="0">
                <a:latin typeface="Consolas" panose="020B0609020204030204" pitchFamily="49" charset="0"/>
              </a:rPr>
              <a:t>", "Volvo", "BMW"];         </a:t>
            </a:r>
            <a:r>
              <a:rPr lang="es-MX" dirty="0" smtClean="0">
                <a:latin typeface="Consolas" panose="020B0609020204030204" pitchFamily="49" charset="0"/>
              </a:rPr>
              <a:t>// Arreglo</a:t>
            </a:r>
          </a:p>
          <a:p>
            <a:r>
              <a:rPr lang="es-MX" dirty="0">
                <a:latin typeface="Consolas" panose="020B0609020204030204" pitchFamily="49" charset="0"/>
              </a:rPr>
              <a:t/>
            </a:r>
            <a:br>
              <a:rPr lang="es-MX" dirty="0">
                <a:latin typeface="Consolas" panose="020B0609020204030204" pitchFamily="49" charset="0"/>
              </a:rPr>
            </a:br>
            <a:r>
              <a:rPr lang="es-MX" dirty="0" err="1">
                <a:latin typeface="Consolas" panose="020B0609020204030204" pitchFamily="49" charset="0"/>
              </a:rPr>
              <a:t>var</a:t>
            </a:r>
            <a:r>
              <a:rPr lang="es-MX" dirty="0">
                <a:latin typeface="Consolas" panose="020B0609020204030204" pitchFamily="49" charset="0"/>
              </a:rPr>
              <a:t> x = {</a:t>
            </a:r>
            <a:r>
              <a:rPr lang="es-MX" dirty="0" err="1">
                <a:latin typeface="Consolas" panose="020B0609020204030204" pitchFamily="49" charset="0"/>
              </a:rPr>
              <a:t>firstName</a:t>
            </a:r>
            <a:r>
              <a:rPr lang="es-MX" dirty="0">
                <a:latin typeface="Consolas" panose="020B0609020204030204" pitchFamily="49" charset="0"/>
              </a:rPr>
              <a:t>:"John", </a:t>
            </a:r>
            <a:r>
              <a:rPr lang="es-MX" dirty="0" err="1">
                <a:latin typeface="Consolas" panose="020B0609020204030204" pitchFamily="49" charset="0"/>
              </a:rPr>
              <a:t>lastName</a:t>
            </a:r>
            <a:r>
              <a:rPr lang="es-MX" dirty="0">
                <a:latin typeface="Consolas" panose="020B0609020204030204" pitchFamily="49" charset="0"/>
              </a:rPr>
              <a:t>:"</a:t>
            </a:r>
            <a:r>
              <a:rPr lang="es-MX" dirty="0" err="1">
                <a:latin typeface="Consolas" panose="020B0609020204030204" pitchFamily="49" charset="0"/>
              </a:rPr>
              <a:t>Doe</a:t>
            </a:r>
            <a:r>
              <a:rPr lang="es-MX" dirty="0">
                <a:latin typeface="Consolas" panose="020B0609020204030204" pitchFamily="49" charset="0"/>
              </a:rPr>
              <a:t>"};   </a:t>
            </a:r>
            <a:r>
              <a:rPr lang="es-MX" dirty="0" smtClean="0">
                <a:latin typeface="Consolas" panose="020B0609020204030204" pitchFamily="49" charset="0"/>
              </a:rPr>
              <a:t>// Objeto </a:t>
            </a:r>
            <a:endParaRPr lang="es-MX"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120721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600" dirty="0" smtClean="0"/>
              <a:t>¿ Por que son importantes los tipos de datos?</a:t>
            </a:r>
            <a:endParaRPr lang="es-MX" sz="3600" dirty="0"/>
          </a:p>
        </p:txBody>
      </p:sp>
      <p:sp>
        <p:nvSpPr>
          <p:cNvPr id="3" name="Marcador de contenido 2"/>
          <p:cNvSpPr>
            <a:spLocks noGrp="1"/>
          </p:cNvSpPr>
          <p:nvPr>
            <p:ph idx="1"/>
          </p:nvPr>
        </p:nvSpPr>
        <p:spPr>
          <a:xfrm>
            <a:off x="818712" y="2222287"/>
            <a:ext cx="10554574" cy="1717701"/>
          </a:xfrm>
        </p:spPr>
        <p:txBody>
          <a:bodyPr/>
          <a:lstStyle/>
          <a:p>
            <a:r>
              <a:rPr lang="es-MX" dirty="0" smtClean="0"/>
              <a:t>Para que una computadora sea capaz de operar con las variables es importante que sepa algo acerca de su tipo.</a:t>
            </a:r>
          </a:p>
          <a:p>
            <a:r>
              <a:rPr lang="es-MX" dirty="0" smtClean="0"/>
              <a:t>Sin los tipos de datos  una computadora no podría resolver con toda seguridad la siguiente operación </a:t>
            </a:r>
          </a:p>
          <a:p>
            <a:pPr marL="0" indent="0">
              <a:buNone/>
            </a:pPr>
            <a:endParaRPr lang="es-MX" dirty="0"/>
          </a:p>
        </p:txBody>
      </p:sp>
      <p:sp>
        <p:nvSpPr>
          <p:cNvPr id="4" name="Rectángulo 3"/>
          <p:cNvSpPr/>
          <p:nvPr/>
        </p:nvSpPr>
        <p:spPr>
          <a:xfrm>
            <a:off x="4219524" y="4513804"/>
            <a:ext cx="3752950" cy="461665"/>
          </a:xfrm>
          <a:prstGeom prst="rect">
            <a:avLst/>
          </a:prstGeom>
        </p:spPr>
        <p:txBody>
          <a:bodyPr wrap="none">
            <a:spAutoFit/>
          </a:bodyPr>
          <a:lstStyle/>
          <a:p>
            <a:r>
              <a:rPr lang="es-MX" sz="2400" dirty="0" err="1">
                <a:latin typeface="Consolas" panose="020B0609020204030204" pitchFamily="49" charset="0"/>
              </a:rPr>
              <a:t>var</a:t>
            </a:r>
            <a:r>
              <a:rPr lang="es-MX" sz="2400" dirty="0">
                <a:latin typeface="Consolas" panose="020B0609020204030204" pitchFamily="49" charset="0"/>
              </a:rPr>
              <a:t> x = 16 + "Volvo";</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6272820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MX" sz="2800" dirty="0" smtClean="0"/>
              <a:t>Unidad 1</a:t>
            </a:r>
            <a:endParaRPr lang="es-MX" sz="2800" dirty="0"/>
          </a:p>
        </p:txBody>
      </p:sp>
      <p:pic>
        <p:nvPicPr>
          <p:cNvPr id="8" name="Picture Placeholder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75" r="16675"/>
          <a:stretch>
            <a:fillRect/>
          </a:stretch>
        </p:blipFill>
        <p:spPr/>
      </p:pic>
      <p:sp>
        <p:nvSpPr>
          <p:cNvPr id="4" name="Text Placeholder 3"/>
          <p:cNvSpPr>
            <a:spLocks noGrp="1"/>
          </p:cNvSpPr>
          <p:nvPr>
            <p:ph type="body" sz="half" idx="2"/>
          </p:nvPr>
        </p:nvSpPr>
        <p:spPr/>
        <p:txBody>
          <a:bodyPr>
            <a:normAutofit/>
          </a:bodyPr>
          <a:lstStyle/>
          <a:p>
            <a:r>
              <a:rPr lang="es-MX" sz="2000" dirty="0" smtClean="0"/>
              <a:t>Introducción a Java Script</a:t>
            </a:r>
            <a:endParaRPr lang="es-MX" sz="1800" dirty="0"/>
          </a:p>
        </p:txBody>
      </p:sp>
      <p:sp>
        <p:nvSpPr>
          <p:cNvPr id="3" name="Footer Placeholder 2"/>
          <p:cNvSpPr>
            <a:spLocks noGrp="1"/>
          </p:cNvSpPr>
          <p:nvPr>
            <p:ph type="ftr" sz="quarter" idx="11"/>
          </p:nvPr>
        </p:nvSpPr>
        <p:spPr/>
        <p:txBody>
          <a:bodyPr/>
          <a:lstStyle/>
          <a:p>
            <a:r>
              <a:rPr lang="es-MX" dirty="0"/>
              <a:t>CIMOR ® 2016</a:t>
            </a:r>
          </a:p>
        </p:txBody>
      </p:sp>
    </p:spTree>
    <p:extLst>
      <p:ext uri="{BB962C8B-B14F-4D97-AF65-F5344CB8AC3E}">
        <p14:creationId xmlns:p14="http://schemas.microsoft.com/office/powerpoint/2010/main" val="1562644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Tipos de datos dinámicos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En </a:t>
            </a:r>
            <a:r>
              <a:rPr lang="es-MX" dirty="0"/>
              <a:t>J</a:t>
            </a:r>
            <a:r>
              <a:rPr lang="es-MX" dirty="0" smtClean="0"/>
              <a:t>ava Script las variables son dinámicas. Esto significa que una misma variable puede ser usada con diferentes tipos. </a:t>
            </a:r>
          </a:p>
        </p:txBody>
      </p:sp>
      <p:sp>
        <p:nvSpPr>
          <p:cNvPr id="4" name="Rectángulo 3"/>
          <p:cNvSpPr/>
          <p:nvPr/>
        </p:nvSpPr>
        <p:spPr>
          <a:xfrm>
            <a:off x="3048000" y="4392723"/>
            <a:ext cx="6096000" cy="923330"/>
          </a:xfrm>
          <a:prstGeom prst="rect">
            <a:avLst/>
          </a:prstGeom>
        </p:spPr>
        <p:txBody>
          <a:bodyPr>
            <a:spAutoFit/>
          </a:bodyPr>
          <a:lstStyle/>
          <a:p>
            <a:r>
              <a:rPr lang="en-US" dirty="0" err="1"/>
              <a:t>var</a:t>
            </a:r>
            <a:r>
              <a:rPr lang="en-US" dirty="0"/>
              <a:t> x;               // </a:t>
            </a:r>
            <a:r>
              <a:rPr lang="en-US" dirty="0" err="1" smtClean="0"/>
              <a:t>Ahora</a:t>
            </a:r>
            <a:r>
              <a:rPr lang="en-US" dirty="0" smtClean="0"/>
              <a:t> x </a:t>
            </a:r>
            <a:r>
              <a:rPr lang="en-US" dirty="0"/>
              <a:t> </a:t>
            </a:r>
            <a:r>
              <a:rPr lang="en-US" dirty="0" err="1" smtClean="0"/>
              <a:t>es</a:t>
            </a:r>
            <a:r>
              <a:rPr lang="en-US" dirty="0" smtClean="0"/>
              <a:t> </a:t>
            </a:r>
            <a:r>
              <a:rPr lang="en-US" dirty="0"/>
              <a:t>undefined</a:t>
            </a:r>
            <a:br>
              <a:rPr lang="en-US" dirty="0"/>
            </a:br>
            <a:r>
              <a:rPr lang="en-US" dirty="0" err="1"/>
              <a:t>var</a:t>
            </a:r>
            <a:r>
              <a:rPr lang="en-US" dirty="0"/>
              <a:t> x = 5;           // </a:t>
            </a:r>
            <a:r>
              <a:rPr lang="en-US" dirty="0" err="1" smtClean="0"/>
              <a:t>Ahora</a:t>
            </a:r>
            <a:r>
              <a:rPr lang="en-US" dirty="0" smtClean="0"/>
              <a:t> </a:t>
            </a:r>
            <a:r>
              <a:rPr lang="en-US" dirty="0"/>
              <a:t>x </a:t>
            </a:r>
            <a:r>
              <a:rPr lang="en-US" dirty="0" err="1" smtClean="0"/>
              <a:t>es</a:t>
            </a:r>
            <a:r>
              <a:rPr lang="en-US" dirty="0" smtClean="0"/>
              <a:t> un </a:t>
            </a:r>
            <a:r>
              <a:rPr lang="en-US" dirty="0" err="1" smtClean="0"/>
              <a:t>Numero</a:t>
            </a:r>
            <a:r>
              <a:rPr lang="en-US" dirty="0"/>
              <a:t/>
            </a:r>
            <a:br>
              <a:rPr lang="en-US" dirty="0"/>
            </a:br>
            <a:r>
              <a:rPr lang="en-US" dirty="0" err="1"/>
              <a:t>var</a:t>
            </a:r>
            <a:r>
              <a:rPr lang="en-US" dirty="0"/>
              <a:t> x = </a:t>
            </a:r>
            <a:r>
              <a:rPr lang="en-US" dirty="0" smtClean="0"/>
              <a:t>“Volvo";</a:t>
            </a:r>
            <a:r>
              <a:rPr lang="en-US" dirty="0"/>
              <a:t>      // </a:t>
            </a:r>
            <a:r>
              <a:rPr lang="en-US" dirty="0" err="1" smtClean="0"/>
              <a:t>Ahora</a:t>
            </a:r>
            <a:r>
              <a:rPr lang="en-US" dirty="0" smtClean="0"/>
              <a:t> x </a:t>
            </a:r>
            <a:r>
              <a:rPr lang="en-US" dirty="0" err="1" smtClean="0"/>
              <a:t>es</a:t>
            </a:r>
            <a:r>
              <a:rPr lang="en-US" dirty="0" smtClean="0"/>
              <a:t> </a:t>
            </a:r>
            <a:r>
              <a:rPr lang="en-US" dirty="0" err="1" smtClean="0"/>
              <a:t>una</a:t>
            </a:r>
            <a:r>
              <a:rPr lang="en-US" dirty="0" smtClean="0"/>
              <a:t> </a:t>
            </a:r>
            <a:r>
              <a:rPr lang="en-US" dirty="0" err="1" smtClean="0"/>
              <a:t>cadena</a:t>
            </a:r>
            <a:r>
              <a:rPr lang="en-US" dirty="0" smtClean="0"/>
              <a:t> </a:t>
            </a:r>
            <a:endParaRPr lang="en-US" dirty="0"/>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2151726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Cadenas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Una cadena (o cadena de texto) es una serie de caracteres  como “</a:t>
            </a:r>
            <a:r>
              <a:rPr lang="es-MX" dirty="0"/>
              <a:t>U</a:t>
            </a:r>
            <a:r>
              <a:rPr lang="es-MX" dirty="0" smtClean="0"/>
              <a:t>n gato”</a:t>
            </a:r>
          </a:p>
          <a:p>
            <a:r>
              <a:rPr lang="es-MX" dirty="0" smtClean="0"/>
              <a:t>Las cadenas se escriben con comillas simples o dobles.</a:t>
            </a:r>
          </a:p>
          <a:p>
            <a:pPr marL="0" indent="0">
              <a:buNone/>
            </a:pPr>
            <a:endParaRPr lang="es-MX" dirty="0"/>
          </a:p>
        </p:txBody>
      </p:sp>
      <p:sp>
        <p:nvSpPr>
          <p:cNvPr id="4" name="Rectángulo 3"/>
          <p:cNvSpPr/>
          <p:nvPr/>
        </p:nvSpPr>
        <p:spPr>
          <a:xfrm>
            <a:off x="1874743" y="4502590"/>
            <a:ext cx="8442513" cy="707886"/>
          </a:xfrm>
          <a:prstGeom prst="rect">
            <a:avLst/>
          </a:prstGeom>
        </p:spPr>
        <p:txBody>
          <a:bodyPr wrap="square">
            <a:spAutoFit/>
          </a:bodyPr>
          <a:lstStyle/>
          <a:p>
            <a:r>
              <a:rPr lang="es-MX" sz="2000" dirty="0" err="1">
                <a:latin typeface="Consolas" panose="020B0609020204030204" pitchFamily="49" charset="0"/>
              </a:rPr>
              <a:t>var</a:t>
            </a:r>
            <a:r>
              <a:rPr lang="es-MX" sz="2000" dirty="0">
                <a:latin typeface="Consolas" panose="020B0609020204030204" pitchFamily="49" charset="0"/>
              </a:rPr>
              <a:t> </a:t>
            </a:r>
            <a:r>
              <a:rPr lang="es-MX" sz="2000" dirty="0" err="1" smtClean="0">
                <a:latin typeface="Consolas" panose="020B0609020204030204" pitchFamily="49" charset="0"/>
              </a:rPr>
              <a:t>marcaCoche</a:t>
            </a:r>
            <a:r>
              <a:rPr lang="es-MX" sz="2000" dirty="0">
                <a:latin typeface="Consolas" panose="020B0609020204030204" pitchFamily="49" charset="0"/>
              </a:rPr>
              <a:t> </a:t>
            </a:r>
            <a:r>
              <a:rPr lang="es-MX" sz="2000" dirty="0" smtClean="0">
                <a:latin typeface="Consolas" panose="020B0609020204030204" pitchFamily="49" charset="0"/>
              </a:rPr>
              <a:t>= </a:t>
            </a:r>
            <a:r>
              <a:rPr lang="es-MX" sz="2000" dirty="0">
                <a:latin typeface="Consolas" panose="020B0609020204030204" pitchFamily="49" charset="0"/>
              </a:rPr>
              <a:t>"Volvo XC60";   // </a:t>
            </a:r>
            <a:r>
              <a:rPr lang="es-MX" sz="2000" dirty="0" smtClean="0">
                <a:latin typeface="Consolas" panose="020B0609020204030204" pitchFamily="49" charset="0"/>
              </a:rPr>
              <a:t>Usando comillas dobles</a:t>
            </a:r>
            <a:r>
              <a:rPr lang="es-MX" sz="2000" dirty="0">
                <a:latin typeface="Consolas" panose="020B0609020204030204" pitchFamily="49" charset="0"/>
              </a:rPr>
              <a:t/>
            </a:r>
            <a:br>
              <a:rPr lang="es-MX" sz="2000" dirty="0">
                <a:latin typeface="Consolas" panose="020B0609020204030204" pitchFamily="49" charset="0"/>
              </a:rPr>
            </a:br>
            <a:r>
              <a:rPr lang="es-MX" sz="2000" dirty="0" err="1">
                <a:latin typeface="Consolas" panose="020B0609020204030204" pitchFamily="49" charset="0"/>
              </a:rPr>
              <a:t>var</a:t>
            </a:r>
            <a:r>
              <a:rPr lang="es-MX" sz="2000" dirty="0">
                <a:latin typeface="Consolas" panose="020B0609020204030204" pitchFamily="49" charset="0"/>
              </a:rPr>
              <a:t> </a:t>
            </a:r>
            <a:r>
              <a:rPr lang="es-MX" sz="2000" dirty="0" err="1" smtClean="0">
                <a:latin typeface="Consolas" panose="020B0609020204030204" pitchFamily="49" charset="0"/>
              </a:rPr>
              <a:t>marcaCoche</a:t>
            </a:r>
            <a:r>
              <a:rPr lang="es-MX" sz="2000" dirty="0" smtClean="0">
                <a:latin typeface="Consolas" panose="020B0609020204030204" pitchFamily="49" charset="0"/>
              </a:rPr>
              <a:t> </a:t>
            </a:r>
            <a:r>
              <a:rPr lang="es-MX" sz="2000" dirty="0">
                <a:latin typeface="Consolas" panose="020B0609020204030204" pitchFamily="49" charset="0"/>
              </a:rPr>
              <a:t>= 'Volvo XC60';   // </a:t>
            </a:r>
            <a:r>
              <a:rPr lang="es-MX" sz="2000" dirty="0" smtClean="0">
                <a:latin typeface="Consolas" panose="020B0609020204030204" pitchFamily="49" charset="0"/>
              </a:rPr>
              <a:t>Usando comillas simples</a:t>
            </a:r>
            <a:endParaRPr lang="es-MX" sz="20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0485580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Números </a:t>
            </a:r>
            <a:endParaRPr lang="es-MX" dirty="0"/>
          </a:p>
        </p:txBody>
      </p:sp>
      <p:sp>
        <p:nvSpPr>
          <p:cNvPr id="3" name="Marcador de contenido 2"/>
          <p:cNvSpPr>
            <a:spLocks noGrp="1"/>
          </p:cNvSpPr>
          <p:nvPr>
            <p:ph idx="1"/>
          </p:nvPr>
        </p:nvSpPr>
        <p:spPr>
          <a:xfrm>
            <a:off x="818712" y="2222287"/>
            <a:ext cx="10554574" cy="1663913"/>
          </a:xfrm>
        </p:spPr>
        <p:txBody>
          <a:bodyPr/>
          <a:lstStyle/>
          <a:p>
            <a:r>
              <a:rPr lang="es-MX" dirty="0" smtClean="0"/>
              <a:t>Java Script solo tiene un  tipo de números </a:t>
            </a:r>
          </a:p>
          <a:p>
            <a:r>
              <a:rPr lang="es-MX" dirty="0" smtClean="0"/>
              <a:t>Los números pueden ser escritos con o sin decimales </a:t>
            </a:r>
          </a:p>
          <a:p>
            <a:pPr marL="0" indent="0">
              <a:buNone/>
            </a:pPr>
            <a:endParaRPr lang="es-MX" dirty="0"/>
          </a:p>
          <a:p>
            <a:pPr marL="0" indent="0">
              <a:buNone/>
            </a:pPr>
            <a:endParaRPr lang="es-MX" dirty="0"/>
          </a:p>
        </p:txBody>
      </p:sp>
      <p:sp>
        <p:nvSpPr>
          <p:cNvPr id="4" name="Rectángulo 3"/>
          <p:cNvSpPr/>
          <p:nvPr/>
        </p:nvSpPr>
        <p:spPr>
          <a:xfrm>
            <a:off x="2841250" y="4555941"/>
            <a:ext cx="6509498" cy="830997"/>
          </a:xfrm>
          <a:prstGeom prst="rect">
            <a:avLst/>
          </a:prstGeom>
        </p:spPr>
        <p:txBody>
          <a:bodyPr wrap="square">
            <a:spAutoFit/>
          </a:bodyPr>
          <a:lstStyle/>
          <a:p>
            <a:r>
              <a:rPr lang="en-US" sz="2400" dirty="0" err="1">
                <a:latin typeface="Consolas" panose="020B0609020204030204" pitchFamily="49" charset="0"/>
              </a:rPr>
              <a:t>v</a:t>
            </a:r>
            <a:r>
              <a:rPr lang="en-US" sz="2400" dirty="0" err="1" smtClean="0">
                <a:latin typeface="Consolas" panose="020B0609020204030204" pitchFamily="49" charset="0"/>
              </a:rPr>
              <a:t>ar</a:t>
            </a:r>
            <a:r>
              <a:rPr lang="en-US" sz="2400" dirty="0" smtClean="0">
                <a:latin typeface="Consolas" panose="020B0609020204030204" pitchFamily="49" charset="0"/>
              </a:rPr>
              <a:t>  </a:t>
            </a:r>
            <a:r>
              <a:rPr lang="en-US" sz="2400" dirty="0">
                <a:latin typeface="Consolas" panose="020B0609020204030204" pitchFamily="49" charset="0"/>
              </a:rPr>
              <a:t>x1 = 34.00;     </a:t>
            </a:r>
            <a:r>
              <a:rPr lang="en-US" sz="2400" dirty="0" smtClean="0">
                <a:latin typeface="Consolas" panose="020B0609020204030204" pitchFamily="49" charset="0"/>
              </a:rPr>
              <a:t>//Con </a:t>
            </a:r>
            <a:r>
              <a:rPr lang="en-US" sz="2400" dirty="0" err="1" smtClean="0">
                <a:latin typeface="Consolas" panose="020B0609020204030204" pitchFamily="49" charset="0"/>
              </a:rPr>
              <a:t>decimales</a:t>
            </a:r>
            <a:r>
              <a:rPr lang="en-US" sz="2400" dirty="0">
                <a:latin typeface="Consolas" panose="020B0609020204030204" pitchFamily="49" charset="0"/>
              </a:rPr>
              <a:t/>
            </a:r>
            <a:br>
              <a:rPr lang="en-US" sz="2400" dirty="0">
                <a:latin typeface="Consolas" panose="020B0609020204030204" pitchFamily="49" charset="0"/>
              </a:rPr>
            </a:br>
            <a:r>
              <a:rPr lang="en-US" sz="2400" dirty="0" err="1">
                <a:latin typeface="Consolas" panose="020B0609020204030204" pitchFamily="49" charset="0"/>
              </a:rPr>
              <a:t>var</a:t>
            </a:r>
            <a:r>
              <a:rPr lang="en-US" sz="2400" dirty="0">
                <a:latin typeface="Consolas" panose="020B0609020204030204" pitchFamily="49" charset="0"/>
              </a:rPr>
              <a:t> </a:t>
            </a:r>
            <a:r>
              <a:rPr lang="en-US" sz="2400" dirty="0" smtClean="0">
                <a:latin typeface="Consolas" panose="020B0609020204030204" pitchFamily="49" charset="0"/>
              </a:rPr>
              <a:t> x2 </a:t>
            </a:r>
            <a:r>
              <a:rPr lang="en-US" sz="2400" dirty="0">
                <a:latin typeface="Consolas" panose="020B0609020204030204" pitchFamily="49" charset="0"/>
              </a:rPr>
              <a:t>= 34;        // </a:t>
            </a:r>
            <a:r>
              <a:rPr lang="en-US" sz="2400" dirty="0" smtClean="0">
                <a:latin typeface="Consolas" panose="020B0609020204030204" pitchFamily="49" charset="0"/>
              </a:rPr>
              <a:t>Sin </a:t>
            </a:r>
            <a:r>
              <a:rPr lang="en-US" sz="2400" dirty="0" err="1" smtClean="0">
                <a:latin typeface="Consolas" panose="020B0609020204030204" pitchFamily="49" charset="0"/>
              </a:rPr>
              <a:t>decimales</a:t>
            </a:r>
            <a:r>
              <a:rPr lang="en-US" sz="2400" dirty="0" smtClean="0">
                <a:latin typeface="Consolas" panose="020B0609020204030204" pitchFamily="49" charset="0"/>
              </a:rPr>
              <a:t>  </a:t>
            </a:r>
            <a:endParaRPr lang="en-US" sz="24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229949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Números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Los números muy pequeños o muy grandes pueden escribirse con notación científica</a:t>
            </a:r>
          </a:p>
          <a:p>
            <a:pPr marL="0" indent="0">
              <a:buNone/>
            </a:pPr>
            <a:endParaRPr lang="es-MX" dirty="0"/>
          </a:p>
        </p:txBody>
      </p:sp>
      <p:sp>
        <p:nvSpPr>
          <p:cNvPr id="4" name="Rectángulo 3"/>
          <p:cNvSpPr/>
          <p:nvPr/>
        </p:nvSpPr>
        <p:spPr>
          <a:xfrm>
            <a:off x="3350558" y="4437093"/>
            <a:ext cx="5490882" cy="830997"/>
          </a:xfrm>
          <a:prstGeom prst="rect">
            <a:avLst/>
          </a:prstGeom>
        </p:spPr>
        <p:txBody>
          <a:bodyPr wrap="square">
            <a:spAutoFit/>
          </a:bodyPr>
          <a:lstStyle/>
          <a:p>
            <a:r>
              <a:rPr lang="es-MX" sz="2400" dirty="0" err="1">
                <a:latin typeface="Consolas" panose="020B0609020204030204" pitchFamily="49" charset="0"/>
              </a:rPr>
              <a:t>var</a:t>
            </a:r>
            <a:r>
              <a:rPr lang="es-MX" sz="2400" dirty="0">
                <a:latin typeface="Consolas" panose="020B0609020204030204" pitchFamily="49" charset="0"/>
              </a:rPr>
              <a:t> y = 123e5;      // 12300000</a:t>
            </a:r>
            <a:br>
              <a:rPr lang="es-MX" sz="2400" dirty="0">
                <a:latin typeface="Consolas" panose="020B0609020204030204" pitchFamily="49" charset="0"/>
              </a:rPr>
            </a:br>
            <a:r>
              <a:rPr lang="es-MX" sz="2400" dirty="0" err="1">
                <a:latin typeface="Consolas" panose="020B0609020204030204" pitchFamily="49" charset="0"/>
              </a:rPr>
              <a:t>var</a:t>
            </a:r>
            <a:r>
              <a:rPr lang="es-MX" sz="2400" dirty="0">
                <a:latin typeface="Consolas" panose="020B0609020204030204" pitchFamily="49" charset="0"/>
              </a:rPr>
              <a:t> z = 123e-5;     // 0.00123</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1771659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Booleanos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Este tipo de dato solo contiene dos valores : true ( verdadero ) o false ( falso ).</a:t>
            </a:r>
          </a:p>
          <a:p>
            <a:pPr marL="0" indent="0">
              <a:buNone/>
            </a:pPr>
            <a:endParaRPr lang="es-MX" dirty="0"/>
          </a:p>
        </p:txBody>
      </p:sp>
      <p:sp>
        <p:nvSpPr>
          <p:cNvPr id="4" name="Rectángulo 3"/>
          <p:cNvSpPr/>
          <p:nvPr/>
        </p:nvSpPr>
        <p:spPr>
          <a:xfrm>
            <a:off x="4611913" y="3756595"/>
            <a:ext cx="2968174" cy="954107"/>
          </a:xfrm>
          <a:prstGeom prst="rect">
            <a:avLst/>
          </a:prstGeom>
        </p:spPr>
        <p:txBody>
          <a:bodyPr wrap="square">
            <a:spAutoFit/>
          </a:bodyPr>
          <a:lstStyle/>
          <a:p>
            <a:r>
              <a:rPr lang="da-DK" sz="2800" dirty="0">
                <a:latin typeface="Consolas" panose="020B0609020204030204" pitchFamily="49" charset="0"/>
              </a:rPr>
              <a:t>var x = true;</a:t>
            </a:r>
            <a:br>
              <a:rPr lang="da-DK" sz="2800" dirty="0">
                <a:latin typeface="Consolas" panose="020B0609020204030204" pitchFamily="49" charset="0"/>
              </a:rPr>
            </a:br>
            <a:r>
              <a:rPr lang="da-DK" sz="2800" dirty="0">
                <a:latin typeface="Consolas" panose="020B0609020204030204" pitchFamily="49" charset="0"/>
              </a:rPr>
              <a:t>var y = false</a:t>
            </a:r>
            <a:r>
              <a:rPr lang="da-DK" sz="2000" dirty="0">
                <a:latin typeface="Consolas" panose="020B0609020204030204" pitchFamily="49" charset="0"/>
              </a:rPr>
              <a:t>;</a:t>
            </a:r>
            <a:endParaRPr lang="es-MX" sz="20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6129225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Arreglos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Los arreglos en java Script se escriben entre corchetes .</a:t>
            </a:r>
          </a:p>
          <a:p>
            <a:r>
              <a:rPr lang="es-MX" dirty="0" smtClean="0"/>
              <a:t>Los elementos  del objeto se separan por comas. </a:t>
            </a:r>
            <a:endParaRPr lang="es-MX" dirty="0"/>
          </a:p>
        </p:txBody>
      </p:sp>
      <p:sp>
        <p:nvSpPr>
          <p:cNvPr id="4" name="Rectángulo 3"/>
          <p:cNvSpPr/>
          <p:nvPr/>
        </p:nvSpPr>
        <p:spPr>
          <a:xfrm>
            <a:off x="2690260" y="4507076"/>
            <a:ext cx="6811480" cy="461665"/>
          </a:xfrm>
          <a:prstGeom prst="rect">
            <a:avLst/>
          </a:prstGeom>
        </p:spPr>
        <p:txBody>
          <a:bodyPr wrap="none">
            <a:spAutoFit/>
          </a:bodyPr>
          <a:lstStyle/>
          <a:p>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smtClean="0">
                <a:latin typeface="Consolas" panose="020B0609020204030204" pitchFamily="49" charset="0"/>
              </a:rPr>
              <a:t>coches</a:t>
            </a:r>
            <a:r>
              <a:rPr lang="en-US" sz="2400" dirty="0" smtClean="0">
                <a:latin typeface="Consolas" panose="020B0609020204030204" pitchFamily="49" charset="0"/>
              </a:rPr>
              <a:t> = [“Audi", </a:t>
            </a:r>
            <a:r>
              <a:rPr lang="en-US" sz="2400" dirty="0">
                <a:latin typeface="Consolas" panose="020B0609020204030204" pitchFamily="49" charset="0"/>
              </a:rPr>
              <a:t>"Volvo", "BMW"]; </a:t>
            </a:r>
            <a:endParaRPr lang="es-MX" sz="24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8459886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Objetos </a:t>
            </a:r>
            <a:endParaRPr lang="es-MX" dirty="0"/>
          </a:p>
        </p:txBody>
      </p:sp>
      <p:sp>
        <p:nvSpPr>
          <p:cNvPr id="3" name="Marcador de contenido 2"/>
          <p:cNvSpPr>
            <a:spLocks noGrp="1"/>
          </p:cNvSpPr>
          <p:nvPr>
            <p:ph idx="1"/>
          </p:nvPr>
        </p:nvSpPr>
        <p:spPr>
          <a:xfrm>
            <a:off x="818712" y="2222287"/>
            <a:ext cx="10554574" cy="1536913"/>
          </a:xfrm>
        </p:spPr>
        <p:txBody>
          <a:bodyPr/>
          <a:lstStyle/>
          <a:p>
            <a:r>
              <a:rPr lang="es-MX" dirty="0" smtClean="0"/>
              <a:t>Los objetos en Java Script se escriben entre llaves.</a:t>
            </a:r>
          </a:p>
          <a:p>
            <a:r>
              <a:rPr lang="es-MX" dirty="0" smtClean="0"/>
              <a:t>Las propiedades de los objetos  se escriben con la siguiente sintaxis  nombre: “valor” separados por coma. </a:t>
            </a:r>
            <a:endParaRPr lang="es-MX" dirty="0"/>
          </a:p>
        </p:txBody>
      </p:sp>
      <p:sp>
        <p:nvSpPr>
          <p:cNvPr id="4" name="Rectángulo 3"/>
          <p:cNvSpPr/>
          <p:nvPr/>
        </p:nvSpPr>
        <p:spPr>
          <a:xfrm>
            <a:off x="673514" y="4563849"/>
            <a:ext cx="10844971" cy="400110"/>
          </a:xfrm>
          <a:prstGeom prst="rect">
            <a:avLst/>
          </a:prstGeom>
        </p:spPr>
        <p:txBody>
          <a:bodyPr wrap="square">
            <a:spAutoFit/>
          </a:bodyPr>
          <a:lstStyle/>
          <a:p>
            <a:pPr algn="ctr"/>
            <a:r>
              <a:rPr lang="en-US" sz="2000" dirty="0" err="1">
                <a:latin typeface="Consolas" panose="020B0609020204030204" pitchFamily="49" charset="0"/>
              </a:rPr>
              <a:t>var</a:t>
            </a:r>
            <a:r>
              <a:rPr lang="en-US" sz="2000" dirty="0">
                <a:latin typeface="Consolas" panose="020B0609020204030204" pitchFamily="49" charset="0"/>
              </a:rPr>
              <a:t> </a:t>
            </a:r>
            <a:r>
              <a:rPr lang="en-US" sz="2000" dirty="0" smtClean="0">
                <a:latin typeface="Consolas" panose="020B0609020204030204" pitchFamily="49" charset="0"/>
              </a:rPr>
              <a:t>persona= {</a:t>
            </a:r>
            <a:r>
              <a:rPr lang="en-US" sz="2000" dirty="0" err="1" smtClean="0">
                <a:latin typeface="Consolas" panose="020B0609020204030204" pitchFamily="49" charset="0"/>
              </a:rPr>
              <a:t>nombre</a:t>
            </a:r>
            <a:r>
              <a:rPr lang="en-US" sz="2000" dirty="0" smtClean="0">
                <a:latin typeface="Consolas" panose="020B0609020204030204" pitchFamily="49" charset="0"/>
              </a:rPr>
              <a:t>:"</a:t>
            </a:r>
            <a:r>
              <a:rPr lang="en-US" sz="2000" dirty="0">
                <a:latin typeface="Consolas" panose="020B0609020204030204" pitchFamily="49" charset="0"/>
              </a:rPr>
              <a:t>John", </a:t>
            </a:r>
            <a:r>
              <a:rPr lang="en-US" sz="2000" dirty="0" err="1" smtClean="0">
                <a:latin typeface="Consolas" panose="020B0609020204030204" pitchFamily="49" charset="0"/>
              </a:rPr>
              <a:t>Apellido</a:t>
            </a:r>
            <a:r>
              <a:rPr lang="en-US" sz="2000" dirty="0" smtClean="0">
                <a:latin typeface="Consolas" panose="020B0609020204030204" pitchFamily="49" charset="0"/>
              </a:rPr>
              <a:t>:"</a:t>
            </a:r>
            <a:r>
              <a:rPr lang="en-US" sz="2000" dirty="0">
                <a:latin typeface="Consolas" panose="020B0609020204030204" pitchFamily="49" charset="0"/>
              </a:rPr>
              <a:t>Doe", age:50, </a:t>
            </a:r>
            <a:r>
              <a:rPr lang="en-US" sz="2000" dirty="0" err="1" smtClean="0">
                <a:latin typeface="Consolas" panose="020B0609020204030204" pitchFamily="49" charset="0"/>
              </a:rPr>
              <a:t>colorOjos</a:t>
            </a:r>
            <a:r>
              <a:rPr lang="en-US" sz="2000" dirty="0" smtClean="0">
                <a:latin typeface="Consolas" panose="020B0609020204030204" pitchFamily="49" charset="0"/>
              </a:rPr>
              <a:t>:"</a:t>
            </a:r>
            <a:r>
              <a:rPr lang="en-US" sz="2000" dirty="0">
                <a:latin typeface="Consolas" panose="020B0609020204030204" pitchFamily="49" charset="0"/>
              </a:rPr>
              <a:t>blue"};</a:t>
            </a:r>
            <a:endParaRPr lang="es-MX" sz="20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15361977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operador </a:t>
            </a:r>
            <a:r>
              <a:rPr lang="es-MX" dirty="0" err="1" smtClean="0"/>
              <a:t>typeof</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	El operador </a:t>
            </a:r>
            <a:r>
              <a:rPr lang="es-MX" dirty="0" err="1" smtClean="0"/>
              <a:t>typeof</a:t>
            </a:r>
            <a:r>
              <a:rPr lang="es-MX" dirty="0" smtClean="0"/>
              <a:t> nos sirve para saber el tipo de dato de una variable </a:t>
            </a:r>
            <a:endParaRPr lang="es-MX" dirty="0"/>
          </a:p>
        </p:txBody>
      </p:sp>
      <p:sp>
        <p:nvSpPr>
          <p:cNvPr id="4" name="Rectángulo 3"/>
          <p:cNvSpPr/>
          <p:nvPr/>
        </p:nvSpPr>
        <p:spPr>
          <a:xfrm>
            <a:off x="1502226" y="3700249"/>
            <a:ext cx="9187545" cy="1938992"/>
          </a:xfrm>
          <a:prstGeom prst="rect">
            <a:avLst/>
          </a:prstGeom>
        </p:spPr>
        <p:txBody>
          <a:bodyPr wrap="square">
            <a:spAutoFit/>
          </a:bodyPr>
          <a:lstStyle/>
          <a:p>
            <a:r>
              <a:rPr lang="en-US" sz="2400" dirty="0" err="1">
                <a:latin typeface="Consolas" panose="020B0609020204030204" pitchFamily="49" charset="0"/>
              </a:rPr>
              <a:t>typeof</a:t>
            </a:r>
            <a:r>
              <a:rPr lang="en-US" sz="2400" dirty="0">
                <a:latin typeface="Consolas" panose="020B0609020204030204" pitchFamily="49" charset="0"/>
              </a:rPr>
              <a:t> "John"                </a:t>
            </a:r>
            <a:r>
              <a:rPr lang="en-US" sz="2400" dirty="0" smtClean="0">
                <a:latin typeface="Consolas" panose="020B0609020204030204" pitchFamily="49" charset="0"/>
              </a:rPr>
              <a:t>  // </a:t>
            </a:r>
            <a:r>
              <a:rPr lang="en-US" sz="2400" dirty="0">
                <a:latin typeface="Consolas" panose="020B0609020204030204" pitchFamily="49" charset="0"/>
              </a:rPr>
              <a:t>Returns string </a:t>
            </a:r>
            <a:br>
              <a:rPr lang="en-US" sz="2400" dirty="0">
                <a:latin typeface="Consolas" panose="020B0609020204030204" pitchFamily="49" charset="0"/>
              </a:rPr>
            </a:br>
            <a:r>
              <a:rPr lang="en-US" sz="2400" dirty="0" err="1">
                <a:latin typeface="Consolas" panose="020B0609020204030204" pitchFamily="49" charset="0"/>
              </a:rPr>
              <a:t>typeof</a:t>
            </a:r>
            <a:r>
              <a:rPr lang="en-US" sz="2400" dirty="0">
                <a:latin typeface="Consolas" panose="020B0609020204030204" pitchFamily="49" charset="0"/>
              </a:rPr>
              <a:t> 3.14                  </a:t>
            </a:r>
            <a:r>
              <a:rPr lang="en-US" sz="2400" dirty="0" smtClean="0">
                <a:latin typeface="Consolas" panose="020B0609020204030204" pitchFamily="49" charset="0"/>
              </a:rPr>
              <a:t>  // </a:t>
            </a:r>
            <a:r>
              <a:rPr lang="en-US" sz="2400" dirty="0">
                <a:latin typeface="Consolas" panose="020B0609020204030204" pitchFamily="49" charset="0"/>
              </a:rPr>
              <a:t>Returns number</a:t>
            </a:r>
            <a:br>
              <a:rPr lang="en-US" sz="2400" dirty="0">
                <a:latin typeface="Consolas" panose="020B0609020204030204" pitchFamily="49" charset="0"/>
              </a:rPr>
            </a:br>
            <a:r>
              <a:rPr lang="en-US" sz="2400" dirty="0" err="1">
                <a:latin typeface="Consolas" panose="020B0609020204030204" pitchFamily="49" charset="0"/>
              </a:rPr>
              <a:t>typeof</a:t>
            </a:r>
            <a:r>
              <a:rPr lang="en-US" sz="2400" dirty="0">
                <a:latin typeface="Consolas" panose="020B0609020204030204" pitchFamily="49" charset="0"/>
              </a:rPr>
              <a:t> false                 </a:t>
            </a:r>
            <a:r>
              <a:rPr lang="en-US" sz="2400" dirty="0" smtClean="0">
                <a:latin typeface="Consolas" panose="020B0609020204030204" pitchFamily="49" charset="0"/>
              </a:rPr>
              <a:t>  // </a:t>
            </a:r>
            <a:r>
              <a:rPr lang="en-US" sz="2400" dirty="0">
                <a:latin typeface="Consolas" panose="020B0609020204030204" pitchFamily="49" charset="0"/>
              </a:rPr>
              <a:t>Returns </a:t>
            </a:r>
            <a:r>
              <a:rPr lang="en-US" sz="2400" dirty="0" err="1">
                <a:latin typeface="Consolas" panose="020B0609020204030204" pitchFamily="49" charset="0"/>
              </a:rPr>
              <a:t>boolean</a:t>
            </a:r>
            <a:r>
              <a:rPr lang="en-US" sz="2400" dirty="0">
                <a:latin typeface="Consolas" panose="020B0609020204030204" pitchFamily="49" charset="0"/>
              </a:rPr>
              <a:t/>
            </a:r>
            <a:br>
              <a:rPr lang="en-US" sz="2400" dirty="0">
                <a:latin typeface="Consolas" panose="020B0609020204030204" pitchFamily="49" charset="0"/>
              </a:rPr>
            </a:br>
            <a:r>
              <a:rPr lang="en-US" sz="2400" dirty="0" err="1">
                <a:latin typeface="Consolas" panose="020B0609020204030204" pitchFamily="49" charset="0"/>
              </a:rPr>
              <a:t>typeof</a:t>
            </a:r>
            <a:r>
              <a:rPr lang="en-US" sz="2400" dirty="0">
                <a:latin typeface="Consolas" panose="020B0609020204030204" pitchFamily="49" charset="0"/>
              </a:rPr>
              <a:t> [1,2,3,4]             </a:t>
            </a:r>
            <a:r>
              <a:rPr lang="en-US" sz="2400" dirty="0" smtClean="0">
                <a:latin typeface="Consolas" panose="020B0609020204030204" pitchFamily="49" charset="0"/>
              </a:rPr>
              <a:t>  // </a:t>
            </a:r>
            <a:r>
              <a:rPr lang="en-US" sz="2400" dirty="0">
                <a:latin typeface="Consolas" panose="020B0609020204030204" pitchFamily="49" charset="0"/>
              </a:rPr>
              <a:t>Returns object</a:t>
            </a:r>
            <a:br>
              <a:rPr lang="en-US" sz="2400" dirty="0">
                <a:latin typeface="Consolas" panose="020B0609020204030204" pitchFamily="49" charset="0"/>
              </a:rPr>
            </a:br>
            <a:r>
              <a:rPr lang="en-US" sz="2400" dirty="0" err="1">
                <a:latin typeface="Consolas" panose="020B0609020204030204" pitchFamily="49" charset="0"/>
              </a:rPr>
              <a:t>typeof</a:t>
            </a:r>
            <a:r>
              <a:rPr lang="en-US" sz="2400" dirty="0">
                <a:latin typeface="Consolas" panose="020B0609020204030204" pitchFamily="49" charset="0"/>
              </a:rPr>
              <a:t> </a:t>
            </a:r>
            <a:r>
              <a:rPr lang="en-US" sz="2400" dirty="0" smtClean="0">
                <a:latin typeface="Consolas" panose="020B0609020204030204" pitchFamily="49" charset="0"/>
              </a:rPr>
              <a:t>{</a:t>
            </a:r>
            <a:r>
              <a:rPr lang="en-US" sz="2400" dirty="0" err="1" smtClean="0">
                <a:latin typeface="Consolas" panose="020B0609020204030204" pitchFamily="49" charset="0"/>
              </a:rPr>
              <a:t>nombre</a:t>
            </a:r>
            <a:r>
              <a:rPr lang="en-US" sz="2400" dirty="0" smtClean="0">
                <a:latin typeface="Consolas" panose="020B0609020204030204" pitchFamily="49" charset="0"/>
              </a:rPr>
              <a:t>:</a:t>
            </a:r>
            <a:r>
              <a:rPr lang="en-US" sz="2400" dirty="0">
                <a:latin typeface="Consolas" panose="020B0609020204030204" pitchFamily="49" charset="0"/>
              </a:rPr>
              <a:t>'John', age:34} // Returns object </a:t>
            </a: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0363339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Undefined</a:t>
            </a:r>
            <a:r>
              <a:rPr lang="es-MX" dirty="0" smtClean="0"/>
              <a:t> </a:t>
            </a:r>
            <a:endParaRPr lang="es-MX" dirty="0"/>
          </a:p>
        </p:txBody>
      </p:sp>
      <p:sp>
        <p:nvSpPr>
          <p:cNvPr id="3" name="Marcador de contenido 2"/>
          <p:cNvSpPr>
            <a:spLocks noGrp="1"/>
          </p:cNvSpPr>
          <p:nvPr>
            <p:ph idx="1"/>
          </p:nvPr>
        </p:nvSpPr>
        <p:spPr>
          <a:xfrm>
            <a:off x="810000" y="2759317"/>
            <a:ext cx="10778202" cy="2596456"/>
          </a:xfrm>
        </p:spPr>
        <p:txBody>
          <a:bodyPr/>
          <a:lstStyle/>
          <a:p>
            <a:r>
              <a:rPr lang="es-MX" dirty="0" smtClean="0"/>
              <a:t>Una variable declarada sin un valor tiene un valor </a:t>
            </a:r>
            <a:r>
              <a:rPr lang="es-MX" dirty="0" err="1" smtClean="0"/>
              <a:t>undefined</a:t>
            </a:r>
            <a:r>
              <a:rPr lang="es-MX" dirty="0" smtClean="0"/>
              <a:t> y el tipo también es </a:t>
            </a:r>
            <a:r>
              <a:rPr lang="es-MX" dirty="0" err="1" smtClean="0"/>
              <a:t>undefinied</a:t>
            </a:r>
            <a:r>
              <a:rPr lang="es-MX" dirty="0" smtClean="0"/>
              <a:t> </a:t>
            </a:r>
          </a:p>
          <a:p>
            <a:pPr marL="0" indent="0">
              <a:buNone/>
            </a:pPr>
            <a:endParaRPr lang="es-MX" dirty="0"/>
          </a:p>
          <a:p>
            <a:pPr marL="0" indent="0">
              <a:buNone/>
            </a:pPr>
            <a:r>
              <a:rPr lang="en-US" dirty="0" smtClean="0"/>
              <a:t>                                 </a:t>
            </a:r>
          </a:p>
          <a:p>
            <a:pPr marL="0" indent="0">
              <a:buNone/>
            </a:pPr>
            <a:endParaRPr lang="en-US" dirty="0"/>
          </a:p>
          <a:p>
            <a:pPr marL="0" indent="0" algn="ctr">
              <a:buNone/>
            </a:pPr>
            <a:r>
              <a:rPr lang="en-US" dirty="0" err="1" smtClean="0"/>
              <a:t>var</a:t>
            </a:r>
            <a:r>
              <a:rPr lang="en-US" dirty="0" smtClean="0"/>
              <a:t> </a:t>
            </a:r>
            <a:r>
              <a:rPr lang="en-US" dirty="0"/>
              <a:t>person;                  // </a:t>
            </a:r>
            <a:r>
              <a:rPr lang="en-US" dirty="0" smtClean="0"/>
              <a:t>El valor </a:t>
            </a:r>
            <a:r>
              <a:rPr lang="en-US" dirty="0" err="1" smtClean="0"/>
              <a:t>es</a:t>
            </a:r>
            <a:r>
              <a:rPr lang="en-US" dirty="0" smtClean="0"/>
              <a:t> undefined y el </a:t>
            </a:r>
            <a:r>
              <a:rPr lang="en-US" dirty="0" err="1" smtClean="0"/>
              <a:t>tipo</a:t>
            </a:r>
            <a:r>
              <a:rPr lang="en-US" dirty="0" smtClean="0"/>
              <a:t> </a:t>
            </a:r>
            <a:r>
              <a:rPr lang="en-US" dirty="0" err="1" smtClean="0"/>
              <a:t>es</a:t>
            </a:r>
            <a:r>
              <a:rPr lang="en-US" dirty="0" smtClean="0"/>
              <a:t> undefined</a:t>
            </a:r>
            <a:endParaRPr lang="en-US" dirty="0"/>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2842754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Valores vacíos </a:t>
            </a:r>
            <a:endParaRPr lang="es-MX" dirty="0"/>
          </a:p>
        </p:txBody>
      </p:sp>
      <p:sp>
        <p:nvSpPr>
          <p:cNvPr id="3" name="Marcador de contenido 2"/>
          <p:cNvSpPr>
            <a:spLocks noGrp="1"/>
          </p:cNvSpPr>
          <p:nvPr>
            <p:ph idx="1"/>
          </p:nvPr>
        </p:nvSpPr>
        <p:spPr>
          <a:xfrm>
            <a:off x="818712" y="2222288"/>
            <a:ext cx="10554574" cy="2102970"/>
          </a:xfrm>
        </p:spPr>
        <p:txBody>
          <a:bodyPr/>
          <a:lstStyle/>
          <a:p>
            <a:r>
              <a:rPr lang="es-MX" dirty="0" smtClean="0"/>
              <a:t>Un valor vacío no tiene nada que ver con el valor </a:t>
            </a:r>
            <a:r>
              <a:rPr lang="es-MX" dirty="0" err="1" smtClean="0"/>
              <a:t>undefined</a:t>
            </a:r>
            <a:r>
              <a:rPr lang="es-MX" dirty="0" smtClean="0"/>
              <a:t>.</a:t>
            </a:r>
          </a:p>
          <a:p>
            <a:r>
              <a:rPr lang="es-MX" dirty="0" smtClean="0"/>
              <a:t>Una cadena vacía tiene un valor inicial y un tipo.</a:t>
            </a:r>
          </a:p>
          <a:p>
            <a:endParaRPr lang="es-MX" dirty="0"/>
          </a:p>
          <a:p>
            <a:pPr marL="0" indent="0">
              <a:buNone/>
            </a:pPr>
            <a:endParaRPr lang="es-MX" dirty="0"/>
          </a:p>
        </p:txBody>
      </p:sp>
      <p:sp>
        <p:nvSpPr>
          <p:cNvPr id="4" name="Rectángulo 3"/>
          <p:cNvSpPr/>
          <p:nvPr/>
        </p:nvSpPr>
        <p:spPr>
          <a:xfrm>
            <a:off x="818712" y="4513944"/>
            <a:ext cx="10595429" cy="400110"/>
          </a:xfrm>
          <a:prstGeom prst="rect">
            <a:avLst/>
          </a:prstGeom>
        </p:spPr>
        <p:txBody>
          <a:bodyPr wrap="square">
            <a:spAutoFit/>
          </a:bodyPr>
          <a:lstStyle/>
          <a:p>
            <a:r>
              <a:rPr lang="en-US" sz="2000" dirty="0" err="1">
                <a:latin typeface="Consolas" panose="020B0609020204030204" pitchFamily="49" charset="0"/>
              </a:rPr>
              <a:t>var</a:t>
            </a:r>
            <a:r>
              <a:rPr lang="en-US" sz="2000" dirty="0">
                <a:latin typeface="Consolas" panose="020B0609020204030204" pitchFamily="49" charset="0"/>
              </a:rPr>
              <a:t> </a:t>
            </a:r>
            <a:r>
              <a:rPr lang="en-US" sz="2000" dirty="0" err="1" smtClean="0">
                <a:latin typeface="Consolas" panose="020B0609020204030204" pitchFamily="49" charset="0"/>
              </a:rPr>
              <a:t>coche</a:t>
            </a:r>
            <a:r>
              <a:rPr lang="en-US" sz="2000" dirty="0" smtClean="0">
                <a:latin typeface="Consolas" panose="020B0609020204030204" pitchFamily="49" charset="0"/>
              </a:rPr>
              <a:t>= </a:t>
            </a:r>
            <a:r>
              <a:rPr lang="en-US" sz="2000" dirty="0">
                <a:latin typeface="Consolas" panose="020B0609020204030204" pitchFamily="49" charset="0"/>
              </a:rPr>
              <a:t>"";                // </a:t>
            </a:r>
            <a:r>
              <a:rPr lang="en-US" sz="2000" dirty="0" smtClean="0">
                <a:latin typeface="Consolas" panose="020B0609020204030204" pitchFamily="49" charset="0"/>
              </a:rPr>
              <a:t>El valor </a:t>
            </a:r>
            <a:r>
              <a:rPr lang="en-US" sz="2000" dirty="0" err="1" smtClean="0">
                <a:latin typeface="Consolas" panose="020B0609020204030204" pitchFamily="49" charset="0"/>
              </a:rPr>
              <a:t>es</a:t>
            </a:r>
            <a:r>
              <a:rPr lang="en-US" sz="2000" dirty="0" smtClean="0">
                <a:latin typeface="Consolas" panose="020B0609020204030204" pitchFamily="49" charset="0"/>
              </a:rPr>
              <a:t> "", el </a:t>
            </a:r>
            <a:r>
              <a:rPr lang="en-US" sz="2000" dirty="0" err="1" smtClean="0">
                <a:latin typeface="Consolas" panose="020B0609020204030204" pitchFamily="49" charset="0"/>
              </a:rPr>
              <a:t>tipo</a:t>
            </a:r>
            <a:r>
              <a:rPr lang="en-US" sz="2000" dirty="0" smtClean="0">
                <a:latin typeface="Consolas" panose="020B0609020204030204" pitchFamily="49" charset="0"/>
              </a:rPr>
              <a:t> de </a:t>
            </a:r>
            <a:r>
              <a:rPr lang="en-US" sz="2000" dirty="0" err="1" smtClean="0">
                <a:latin typeface="Consolas" panose="020B0609020204030204" pitchFamily="49" charset="0"/>
              </a:rPr>
              <a:t>dato</a:t>
            </a:r>
            <a:r>
              <a:rPr lang="en-US" sz="2000" dirty="0" smtClean="0">
                <a:latin typeface="Consolas" panose="020B0609020204030204" pitchFamily="49" charset="0"/>
              </a:rPr>
              <a:t> </a:t>
            </a:r>
            <a:r>
              <a:rPr lang="en-US" sz="2000" dirty="0" err="1" smtClean="0">
                <a:latin typeface="Consolas" panose="020B0609020204030204" pitchFamily="49" charset="0"/>
              </a:rPr>
              <a:t>es</a:t>
            </a:r>
            <a:r>
              <a:rPr lang="en-US" sz="2000" dirty="0" smtClean="0">
                <a:latin typeface="Consolas" panose="020B0609020204030204" pitchFamily="49" charset="0"/>
              </a:rPr>
              <a:t> string</a:t>
            </a:r>
            <a:endParaRPr lang="en-US" sz="20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0042490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MX" b="0" dirty="0"/>
              <a:t>JavaScript y HTML</a:t>
            </a:r>
            <a:endParaRPr lang="es-MX" dirty="0"/>
          </a:p>
        </p:txBody>
      </p:sp>
      <p:sp>
        <p:nvSpPr>
          <p:cNvPr id="5" name="Content Placeholder 4"/>
          <p:cNvSpPr>
            <a:spLocks noGrp="1"/>
          </p:cNvSpPr>
          <p:nvPr>
            <p:ph idx="1"/>
          </p:nvPr>
        </p:nvSpPr>
        <p:spPr/>
        <p:txBody>
          <a:bodyPr/>
          <a:lstStyle/>
          <a:p>
            <a:pPr marL="0" indent="0">
              <a:buNone/>
            </a:pPr>
            <a:r>
              <a:rPr lang="es-MX" b="1" dirty="0"/>
              <a:t>JavaScript</a:t>
            </a:r>
            <a:r>
              <a:rPr lang="es-MX" dirty="0"/>
              <a:t> es un lenguaje de programación orientado a WEB.</a:t>
            </a:r>
          </a:p>
          <a:p>
            <a:pPr marL="0" indent="0">
              <a:buNone/>
            </a:pPr>
            <a:r>
              <a:rPr lang="es-MX" b="1" dirty="0"/>
              <a:t>JavaScript</a:t>
            </a:r>
            <a:r>
              <a:rPr lang="es-MX" dirty="0"/>
              <a:t> se utiliza principalmente del lado del cliente (es decir, se ejecuta en nuestra PC, no en el servidor) permitiendo crear efectos atractivos y dinámicos en las páginas web. Los navegadores modernos interpretan el código JavaScript integrado en las páginas web.</a:t>
            </a:r>
          </a:p>
        </p:txBody>
      </p:sp>
      <p:sp>
        <p:nvSpPr>
          <p:cNvPr id="2" name="Footer Placeholder 1"/>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2184670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Null</a:t>
            </a:r>
            <a:endParaRPr lang="es-MX" dirty="0"/>
          </a:p>
        </p:txBody>
      </p:sp>
      <p:sp>
        <p:nvSpPr>
          <p:cNvPr id="3" name="Marcador de contenido 2"/>
          <p:cNvSpPr>
            <a:spLocks noGrp="1"/>
          </p:cNvSpPr>
          <p:nvPr>
            <p:ph idx="1"/>
          </p:nvPr>
        </p:nvSpPr>
        <p:spPr>
          <a:xfrm>
            <a:off x="818712" y="2280344"/>
            <a:ext cx="10554574" cy="3636511"/>
          </a:xfrm>
        </p:spPr>
        <p:txBody>
          <a:bodyPr/>
          <a:lstStyle/>
          <a:p>
            <a:r>
              <a:rPr lang="es-MX" dirty="0" smtClean="0"/>
              <a:t>En Java Script el valor  </a:t>
            </a:r>
            <a:r>
              <a:rPr lang="es-MX" dirty="0" err="1" smtClean="0"/>
              <a:t>null</a:t>
            </a:r>
            <a:r>
              <a:rPr lang="es-MX" dirty="0" smtClean="0"/>
              <a:t> hace referencia a algo que no existe </a:t>
            </a:r>
          </a:p>
          <a:p>
            <a:r>
              <a:rPr lang="es-MX" dirty="0" smtClean="0"/>
              <a:t>Desafortunadamente el tipo de dato para el valor </a:t>
            </a:r>
            <a:r>
              <a:rPr lang="es-MX" dirty="0" err="1" smtClean="0"/>
              <a:t>null</a:t>
            </a:r>
            <a:r>
              <a:rPr lang="es-MX" dirty="0" smtClean="0"/>
              <a:t> es un objeto. </a:t>
            </a:r>
          </a:p>
          <a:p>
            <a:pPr marL="0" indent="0">
              <a:buNone/>
            </a:pPr>
            <a:endParaRPr lang="es-MX" dirty="0"/>
          </a:p>
          <a:p>
            <a:pPr marL="0" indent="0" algn="ctr">
              <a:buNone/>
            </a:pPr>
            <a:r>
              <a:rPr lang="en-US" sz="2000" dirty="0" err="1" smtClean="0">
                <a:latin typeface="Consolas" panose="020B0609020204030204" pitchFamily="49" charset="0"/>
              </a:rPr>
              <a:t>var</a:t>
            </a:r>
            <a:r>
              <a:rPr lang="en-US" sz="2000" dirty="0" smtClean="0">
                <a:latin typeface="Consolas" panose="020B0609020204030204" pitchFamily="49" charset="0"/>
              </a:rPr>
              <a:t> </a:t>
            </a:r>
            <a:r>
              <a:rPr lang="en-US" sz="2000" dirty="0">
                <a:latin typeface="Consolas" panose="020B0609020204030204" pitchFamily="49" charset="0"/>
              </a:rPr>
              <a:t>person = null</a:t>
            </a:r>
            <a:r>
              <a:rPr lang="en-US" sz="2000" dirty="0" smtClean="0">
                <a:latin typeface="Consolas" panose="020B0609020204030204" pitchFamily="49" charset="0"/>
              </a:rPr>
              <a:t>;</a:t>
            </a:r>
          </a:p>
          <a:p>
            <a:pPr marL="0" indent="0" algn="ctr">
              <a:buNone/>
            </a:pPr>
            <a:endParaRPr lang="es-MX" sz="20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256367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99" y="1811837"/>
            <a:ext cx="4852988" cy="1617163"/>
          </a:xfrm>
        </p:spPr>
        <p:txBody>
          <a:bodyPr>
            <a:normAutofit/>
          </a:bodyPr>
          <a:lstStyle/>
          <a:p>
            <a:r>
              <a:rPr lang="es-MX" sz="2800" dirty="0" smtClean="0"/>
              <a:t>Operadores y expresiones </a:t>
            </a:r>
            <a:endParaRPr lang="es-MX" sz="2000" dirty="0"/>
          </a:p>
        </p:txBody>
      </p:sp>
      <p:pic>
        <p:nvPicPr>
          <p:cNvPr id="8" name="Marcador de posición de imagen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0378" r="20378"/>
          <a:stretch>
            <a:fillRect/>
          </a:stretch>
        </p:blipFill>
        <p:spPr/>
      </p:pic>
      <p:sp>
        <p:nvSpPr>
          <p:cNvPr id="7" name="Marcador de pie de página 6"/>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5395364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aritméticos </a:t>
            </a:r>
            <a:endParaRPr lang="es-MX" dirty="0"/>
          </a:p>
        </p:txBody>
      </p:sp>
      <p:sp>
        <p:nvSpPr>
          <p:cNvPr id="3" name="Marcador de contenido 2"/>
          <p:cNvSpPr>
            <a:spLocks noGrp="1"/>
          </p:cNvSpPr>
          <p:nvPr>
            <p:ph idx="1"/>
          </p:nvPr>
        </p:nvSpPr>
        <p:spPr>
          <a:xfrm>
            <a:off x="818712" y="2222287"/>
            <a:ext cx="10554574" cy="1206713"/>
          </a:xfrm>
        </p:spPr>
        <p:txBody>
          <a:bodyPr/>
          <a:lstStyle/>
          <a:p>
            <a:r>
              <a:rPr lang="es-MX" dirty="0" smtClean="0"/>
              <a:t>Los operadores aritméticos se utilizan para realizar operaciones aritméticas en números (ya sean literales o variables).</a:t>
            </a:r>
          </a:p>
          <a:p>
            <a:pPr marL="0" indent="0">
              <a:buNone/>
            </a:pPr>
            <a:endParaRPr lang="es-MX" dirty="0"/>
          </a:p>
        </p:txBody>
      </p:sp>
      <p:graphicFrame>
        <p:nvGraphicFramePr>
          <p:cNvPr id="4" name="Tabla 3"/>
          <p:cNvGraphicFramePr>
            <a:graphicFrameLocks noGrp="1"/>
          </p:cNvGraphicFramePr>
          <p:nvPr>
            <p:extLst/>
          </p:nvPr>
        </p:nvGraphicFramePr>
        <p:xfrm>
          <a:off x="2031999" y="3429000"/>
          <a:ext cx="8128000" cy="296672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s-MX" dirty="0" smtClean="0">
                          <a:solidFill>
                            <a:schemeClr val="tx1"/>
                          </a:solidFill>
                        </a:rPr>
                        <a:t>Operador</a:t>
                      </a:r>
                      <a:endParaRPr lang="es-MX" dirty="0">
                        <a:solidFill>
                          <a:schemeClr val="tx1"/>
                        </a:solidFill>
                      </a:endParaRPr>
                    </a:p>
                  </a:txBody>
                  <a:tcPr/>
                </a:tc>
                <a:tc>
                  <a:txBody>
                    <a:bodyPr/>
                    <a:lstStyle/>
                    <a:p>
                      <a:pPr algn="ctr"/>
                      <a:r>
                        <a:rPr lang="es-MX" dirty="0" smtClean="0">
                          <a:solidFill>
                            <a:schemeClr val="tx1"/>
                          </a:solidFill>
                        </a:rPr>
                        <a:t>Descripción</a:t>
                      </a:r>
                      <a:endParaRPr lang="es-MX" dirty="0">
                        <a:solidFill>
                          <a:schemeClr val="tx1"/>
                        </a:solidFill>
                      </a:endParaRPr>
                    </a:p>
                  </a:txBody>
                  <a:tcPr/>
                </a:tc>
              </a:tr>
              <a:tr h="370840">
                <a:tc>
                  <a:txBody>
                    <a:bodyPr/>
                    <a:lstStyle/>
                    <a:p>
                      <a:pPr algn="ctr"/>
                      <a:r>
                        <a:rPr lang="es-MX" dirty="0" smtClean="0">
                          <a:latin typeface="Consolas" panose="020B0609020204030204" pitchFamily="49" charset="0"/>
                        </a:rPr>
                        <a:t>+ </a:t>
                      </a:r>
                      <a:endParaRPr lang="es-MX" dirty="0">
                        <a:latin typeface="Consolas" panose="020B0609020204030204" pitchFamily="49" charset="0"/>
                      </a:endParaRPr>
                    </a:p>
                  </a:txBody>
                  <a:tcPr/>
                </a:tc>
                <a:tc>
                  <a:txBody>
                    <a:bodyPr/>
                    <a:lstStyle/>
                    <a:p>
                      <a:pPr algn="ctr"/>
                      <a:r>
                        <a:rPr lang="es-MX" dirty="0" smtClean="0"/>
                        <a:t>Suma</a:t>
                      </a:r>
                      <a:endParaRPr lang="es-MX" dirty="0"/>
                    </a:p>
                  </a:txBody>
                  <a:tcPr/>
                </a:tc>
              </a:tr>
              <a:tr h="370840">
                <a:tc>
                  <a:txBody>
                    <a:bodyPr/>
                    <a:lstStyle/>
                    <a:p>
                      <a:pPr algn="ctr"/>
                      <a:r>
                        <a:rPr lang="es-MX" dirty="0" smtClean="0">
                          <a:latin typeface="Consolas" panose="020B0609020204030204" pitchFamily="49" charset="0"/>
                        </a:rPr>
                        <a:t>- </a:t>
                      </a:r>
                      <a:endParaRPr lang="es-MX" dirty="0">
                        <a:latin typeface="Consolas" panose="020B0609020204030204" pitchFamily="49" charset="0"/>
                      </a:endParaRPr>
                    </a:p>
                  </a:txBody>
                  <a:tcPr/>
                </a:tc>
                <a:tc>
                  <a:txBody>
                    <a:bodyPr/>
                    <a:lstStyle/>
                    <a:p>
                      <a:pPr algn="ctr"/>
                      <a:r>
                        <a:rPr lang="es-MX" dirty="0" smtClean="0"/>
                        <a:t>Resta</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Multiplicación</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División</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Modulo</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Incremento</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Decremento</a:t>
                      </a:r>
                      <a:endParaRPr lang="es-MX" dirty="0"/>
                    </a:p>
                  </a:txBody>
                  <a:tcPr/>
                </a:tc>
              </a:tr>
            </a:tbl>
          </a:graphicData>
        </a:graphic>
      </p:graphicFrame>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2871644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aritméticos </a:t>
            </a:r>
            <a:endParaRPr lang="es-MX" dirty="0"/>
          </a:p>
        </p:txBody>
      </p:sp>
      <p:sp>
        <p:nvSpPr>
          <p:cNvPr id="3" name="Rectángulo 2"/>
          <p:cNvSpPr/>
          <p:nvPr/>
        </p:nvSpPr>
        <p:spPr>
          <a:xfrm>
            <a:off x="4572000" y="3170535"/>
            <a:ext cx="3048000" cy="1384995"/>
          </a:xfrm>
          <a:prstGeom prst="rect">
            <a:avLst/>
          </a:prstGeom>
        </p:spPr>
        <p:txBody>
          <a:bodyPr wrap="square">
            <a:spAutoFit/>
          </a:bodyPr>
          <a:lstStyle/>
          <a:p>
            <a:r>
              <a:rPr lang="da-DK" sz="2800" dirty="0">
                <a:latin typeface="Consolas" panose="020B0609020204030204" pitchFamily="49" charset="0"/>
              </a:rPr>
              <a:t>var x = 5;</a:t>
            </a:r>
            <a:br>
              <a:rPr lang="da-DK" sz="2800" dirty="0">
                <a:latin typeface="Consolas" panose="020B0609020204030204" pitchFamily="49" charset="0"/>
              </a:rPr>
            </a:br>
            <a:r>
              <a:rPr lang="da-DK" sz="2800" dirty="0">
                <a:latin typeface="Consolas" panose="020B0609020204030204" pitchFamily="49" charset="0"/>
              </a:rPr>
              <a:t>var y = 2;</a:t>
            </a:r>
            <a:br>
              <a:rPr lang="da-DK" sz="2800" dirty="0">
                <a:latin typeface="Consolas" panose="020B0609020204030204" pitchFamily="49" charset="0"/>
              </a:rPr>
            </a:br>
            <a:r>
              <a:rPr lang="da-DK" sz="2800" dirty="0">
                <a:latin typeface="Consolas" panose="020B0609020204030204" pitchFamily="49" charset="0"/>
              </a:rPr>
              <a:t>var z = x + y; </a:t>
            </a:r>
            <a:endParaRPr lang="es-MX" sz="28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30588165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Operadores de asignación</a:t>
            </a:r>
            <a:endParaRPr lang="es-MX" dirty="0"/>
          </a:p>
        </p:txBody>
      </p:sp>
      <p:sp>
        <p:nvSpPr>
          <p:cNvPr id="4" name="Marcador de contenido 3"/>
          <p:cNvSpPr>
            <a:spLocks noGrp="1"/>
          </p:cNvSpPr>
          <p:nvPr>
            <p:ph idx="1"/>
          </p:nvPr>
        </p:nvSpPr>
        <p:spPr>
          <a:xfrm>
            <a:off x="818712" y="2222287"/>
            <a:ext cx="10554574" cy="1206713"/>
          </a:xfrm>
        </p:spPr>
        <p:txBody>
          <a:bodyPr/>
          <a:lstStyle/>
          <a:p>
            <a:r>
              <a:rPr lang="es-MX" dirty="0" smtClean="0"/>
              <a:t>Los operadores de asignación asignan valores a las variables de Java Script</a:t>
            </a:r>
          </a:p>
          <a:p>
            <a:pPr marL="0" indent="0">
              <a:buNone/>
            </a:pPr>
            <a:endParaRPr lang="es-MX" dirty="0"/>
          </a:p>
          <a:p>
            <a:pPr marL="0" indent="0">
              <a:buNone/>
            </a:pPr>
            <a:endParaRPr lang="es-MX" dirty="0" smtClean="0"/>
          </a:p>
        </p:txBody>
      </p:sp>
      <p:graphicFrame>
        <p:nvGraphicFramePr>
          <p:cNvPr id="5" name="Tabla 4"/>
          <p:cNvGraphicFramePr>
            <a:graphicFrameLocks noGrp="1"/>
          </p:cNvGraphicFramePr>
          <p:nvPr>
            <p:extLst/>
          </p:nvPr>
        </p:nvGraphicFramePr>
        <p:xfrm>
          <a:off x="1988457" y="2811129"/>
          <a:ext cx="8215086" cy="3546130"/>
        </p:xfrm>
        <a:graphic>
          <a:graphicData uri="http://schemas.openxmlformats.org/drawingml/2006/table">
            <a:tbl>
              <a:tblPr firstRow="1" bandRow="1">
                <a:tableStyleId>{5C22544A-7EE6-4342-B048-85BDC9FD1C3A}</a:tableStyleId>
              </a:tblPr>
              <a:tblGrid>
                <a:gridCol w="2738362"/>
                <a:gridCol w="2738362"/>
                <a:gridCol w="2738362"/>
              </a:tblGrid>
              <a:tr h="506590">
                <a:tc>
                  <a:txBody>
                    <a:bodyPr/>
                    <a:lstStyle/>
                    <a:p>
                      <a:pPr algn="ctr"/>
                      <a:r>
                        <a:rPr lang="es-MX" dirty="0" smtClean="0"/>
                        <a:t>Operador</a:t>
                      </a:r>
                      <a:endParaRPr lang="es-MX" dirty="0"/>
                    </a:p>
                  </a:txBody>
                  <a:tcPr anchor="ctr"/>
                </a:tc>
                <a:tc>
                  <a:txBody>
                    <a:bodyPr/>
                    <a:lstStyle/>
                    <a:p>
                      <a:pPr algn="ctr"/>
                      <a:r>
                        <a:rPr lang="es-MX" dirty="0" smtClean="0"/>
                        <a:t>Ejemplo</a:t>
                      </a:r>
                      <a:endParaRPr lang="es-MX" dirty="0"/>
                    </a:p>
                  </a:txBody>
                  <a:tcPr anchor="ctr"/>
                </a:tc>
                <a:tc>
                  <a:txBody>
                    <a:bodyPr/>
                    <a:lstStyle/>
                    <a:p>
                      <a:pPr algn="ctr"/>
                      <a:r>
                        <a:rPr lang="es-MX" dirty="0" smtClean="0"/>
                        <a:t>Es</a:t>
                      </a:r>
                      <a:r>
                        <a:rPr lang="es-MX" baseline="0" dirty="0" smtClean="0"/>
                        <a:t> lo mismo que</a:t>
                      </a:r>
                      <a:endParaRPr lang="es-MX" dirty="0"/>
                    </a:p>
                  </a:txBody>
                  <a:tcPr anchor="ctr"/>
                </a:tc>
              </a:tr>
              <a:tr h="506590">
                <a:tc>
                  <a:txBody>
                    <a:bodyPr/>
                    <a:lstStyle/>
                    <a:p>
                      <a:pPr algn="ctr"/>
                      <a:r>
                        <a:rPr lang="es-MX" dirty="0" smtClean="0"/>
                        <a:t>=</a:t>
                      </a:r>
                      <a:endParaRPr lang="es-MX" dirty="0"/>
                    </a:p>
                  </a:txBody>
                  <a:tcPr anchor="ctr"/>
                </a:tc>
                <a:tc>
                  <a:txBody>
                    <a:bodyPr/>
                    <a:lstStyle/>
                    <a:p>
                      <a:pPr algn="ctr"/>
                      <a:r>
                        <a:rPr lang="es-MX" dirty="0" smtClean="0"/>
                        <a:t>x = y</a:t>
                      </a:r>
                      <a:endParaRPr lang="es-MX" dirty="0"/>
                    </a:p>
                  </a:txBody>
                  <a:tcPr anchor="ctr"/>
                </a:tc>
                <a:tc>
                  <a:txBody>
                    <a:bodyPr/>
                    <a:lstStyle/>
                    <a:p>
                      <a:pPr algn="ctr"/>
                      <a:r>
                        <a:rPr lang="es-MX" baseline="0" dirty="0" smtClean="0"/>
                        <a:t>x = y</a:t>
                      </a:r>
                      <a:endParaRPr lang="es-MX" dirty="0"/>
                    </a:p>
                  </a:txBody>
                  <a:tcPr anchor="ctr"/>
                </a:tc>
              </a:tr>
              <a:tr h="506590">
                <a:tc>
                  <a:txBody>
                    <a:bodyPr/>
                    <a:lstStyle/>
                    <a:p>
                      <a:pPr algn="ctr"/>
                      <a:r>
                        <a:rPr lang="es-MX" dirty="0" smtClean="0"/>
                        <a:t>+= </a:t>
                      </a:r>
                      <a:endParaRPr lang="es-MX" dirty="0"/>
                    </a:p>
                  </a:txBody>
                  <a:tcPr anchor="ctr"/>
                </a:tc>
                <a:tc>
                  <a:txBody>
                    <a:bodyPr/>
                    <a:lstStyle/>
                    <a:p>
                      <a:pPr algn="ctr"/>
                      <a:r>
                        <a:rPr lang="es-MX" dirty="0" smtClean="0"/>
                        <a:t>x += y</a:t>
                      </a:r>
                      <a:endParaRPr lang="es-MX" dirty="0"/>
                    </a:p>
                  </a:txBody>
                  <a:tcPr anchor="ctr"/>
                </a:tc>
                <a:tc>
                  <a:txBody>
                    <a:bodyPr/>
                    <a:lstStyle/>
                    <a:p>
                      <a:pPr algn="ctr"/>
                      <a:r>
                        <a:rPr lang="es-MX" dirty="0" smtClean="0"/>
                        <a:t>x = x + y</a:t>
                      </a:r>
                      <a:endParaRPr lang="es-MX" dirty="0"/>
                    </a:p>
                  </a:txBody>
                  <a:tcPr anchor="ctr"/>
                </a:tc>
              </a:tr>
              <a:tr h="506590">
                <a:tc>
                  <a:txBody>
                    <a:bodyPr/>
                    <a:lstStyle/>
                    <a:p>
                      <a:pPr algn="ctr"/>
                      <a:r>
                        <a:rPr lang="es-MX" dirty="0" smtClean="0"/>
                        <a:t>-=</a:t>
                      </a:r>
                      <a:endParaRPr lang="es-MX" dirty="0"/>
                    </a:p>
                  </a:txBody>
                  <a:tcPr anchor="ctr"/>
                </a:tc>
                <a:tc>
                  <a:txBody>
                    <a:bodyPr/>
                    <a:lstStyle/>
                    <a:p>
                      <a:pPr algn="ctr"/>
                      <a:r>
                        <a:rPr lang="es-MX" dirty="0" smtClean="0"/>
                        <a:t>x -= y</a:t>
                      </a:r>
                      <a:endParaRPr lang="es-MX" dirty="0"/>
                    </a:p>
                  </a:txBody>
                  <a:tcPr anchor="ctr"/>
                </a:tc>
                <a:tc>
                  <a:txBody>
                    <a:bodyPr/>
                    <a:lstStyle/>
                    <a:p>
                      <a:pPr algn="ctr"/>
                      <a:r>
                        <a:rPr lang="es-MX" dirty="0" smtClean="0"/>
                        <a:t>x =</a:t>
                      </a:r>
                      <a:r>
                        <a:rPr lang="es-MX" baseline="0" dirty="0" smtClean="0"/>
                        <a:t> x – y</a:t>
                      </a:r>
                      <a:endParaRPr lang="es-MX" dirty="0"/>
                    </a:p>
                  </a:txBody>
                  <a:tcPr anchor="ctr"/>
                </a:tc>
              </a:tr>
              <a:tr h="506590">
                <a:tc>
                  <a:txBody>
                    <a:bodyPr/>
                    <a:lstStyle/>
                    <a:p>
                      <a:pPr algn="ctr"/>
                      <a:r>
                        <a:rPr lang="es-MX" dirty="0" smtClean="0"/>
                        <a:t>*=</a:t>
                      </a:r>
                      <a:endParaRPr lang="es-MX" dirty="0"/>
                    </a:p>
                  </a:txBody>
                  <a:tcPr anchor="ctr"/>
                </a:tc>
                <a:tc>
                  <a:txBody>
                    <a:bodyPr/>
                    <a:lstStyle/>
                    <a:p>
                      <a:pPr algn="ctr"/>
                      <a:r>
                        <a:rPr lang="es-MX" dirty="0" smtClean="0"/>
                        <a:t>x *= y</a:t>
                      </a:r>
                      <a:endParaRPr lang="es-MX" dirty="0"/>
                    </a:p>
                  </a:txBody>
                  <a:tcPr anchor="ctr"/>
                </a:tc>
                <a:tc>
                  <a:txBody>
                    <a:bodyPr/>
                    <a:lstStyle/>
                    <a:p>
                      <a:pPr algn="ctr"/>
                      <a:r>
                        <a:rPr lang="es-MX" dirty="0" smtClean="0"/>
                        <a:t>x = x * y</a:t>
                      </a:r>
                      <a:endParaRPr lang="es-MX" dirty="0"/>
                    </a:p>
                  </a:txBody>
                  <a:tcPr anchor="ctr"/>
                </a:tc>
              </a:tr>
              <a:tr h="506590">
                <a:tc>
                  <a:txBody>
                    <a:bodyPr/>
                    <a:lstStyle/>
                    <a:p>
                      <a:pPr algn="ctr"/>
                      <a:r>
                        <a:rPr lang="es-MX" dirty="0" smtClean="0"/>
                        <a:t>/=</a:t>
                      </a:r>
                      <a:endParaRPr lang="es-MX" dirty="0"/>
                    </a:p>
                  </a:txBody>
                  <a:tcPr anchor="ctr"/>
                </a:tc>
                <a:tc>
                  <a:txBody>
                    <a:bodyPr/>
                    <a:lstStyle/>
                    <a:p>
                      <a:pPr algn="ctr"/>
                      <a:r>
                        <a:rPr lang="es-MX" dirty="0" smtClean="0"/>
                        <a:t>x  /=  y</a:t>
                      </a:r>
                      <a:endParaRPr lang="es-MX" dirty="0"/>
                    </a:p>
                  </a:txBody>
                  <a:tcPr anchor="ctr"/>
                </a:tc>
                <a:tc>
                  <a:txBody>
                    <a:bodyPr/>
                    <a:lstStyle/>
                    <a:p>
                      <a:pPr algn="ctr"/>
                      <a:r>
                        <a:rPr lang="es-MX" dirty="0" smtClean="0"/>
                        <a:t>x = x / y</a:t>
                      </a:r>
                      <a:endParaRPr lang="es-MX" dirty="0"/>
                    </a:p>
                  </a:txBody>
                  <a:tcPr anchor="ctr"/>
                </a:tc>
              </a:tr>
              <a:tr h="506590">
                <a:tc>
                  <a:txBody>
                    <a:bodyPr/>
                    <a:lstStyle/>
                    <a:p>
                      <a:pPr algn="ctr"/>
                      <a:r>
                        <a:rPr lang="es-MX" dirty="0" smtClean="0"/>
                        <a:t>%=</a:t>
                      </a:r>
                      <a:endParaRPr lang="es-MX" dirty="0"/>
                    </a:p>
                  </a:txBody>
                  <a:tcPr anchor="ctr"/>
                </a:tc>
                <a:tc>
                  <a:txBody>
                    <a:bodyPr/>
                    <a:lstStyle/>
                    <a:p>
                      <a:pPr algn="ctr"/>
                      <a:r>
                        <a:rPr lang="es-MX" dirty="0" smtClean="0"/>
                        <a:t>x  %= </a:t>
                      </a:r>
                      <a:r>
                        <a:rPr lang="es-MX" baseline="0" dirty="0" smtClean="0"/>
                        <a:t> y</a:t>
                      </a:r>
                      <a:endParaRPr lang="es-MX" dirty="0"/>
                    </a:p>
                  </a:txBody>
                  <a:tcPr anchor="ctr"/>
                </a:tc>
                <a:tc>
                  <a:txBody>
                    <a:bodyPr/>
                    <a:lstStyle/>
                    <a:p>
                      <a:pPr algn="ctr"/>
                      <a:r>
                        <a:rPr lang="es-MX" dirty="0" smtClean="0"/>
                        <a:t>x= x % y</a:t>
                      </a:r>
                      <a:endParaRPr lang="es-MX" dirty="0"/>
                    </a:p>
                  </a:txBody>
                  <a:tcPr anchor="ctr"/>
                </a:tc>
              </a:tr>
            </a:tbl>
          </a:graphicData>
        </a:graphic>
      </p:graphicFrame>
      <p:sp>
        <p:nvSpPr>
          <p:cNvPr id="6" name="Marcador de pie de página 5"/>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7703561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MX" dirty="0" smtClean="0"/>
              <a:t>Operadores de asignación</a:t>
            </a:r>
            <a:endParaRPr lang="es-MX" dirty="0"/>
          </a:p>
        </p:txBody>
      </p:sp>
      <p:sp>
        <p:nvSpPr>
          <p:cNvPr id="4" name="Marcador de contenido 3"/>
          <p:cNvSpPr>
            <a:spLocks noGrp="1"/>
          </p:cNvSpPr>
          <p:nvPr>
            <p:ph idx="1"/>
          </p:nvPr>
        </p:nvSpPr>
        <p:spPr/>
        <p:txBody>
          <a:bodyPr/>
          <a:lstStyle/>
          <a:p>
            <a:pPr marL="0" indent="0" algn="ctr">
              <a:buNone/>
            </a:pPr>
            <a:r>
              <a:rPr lang="es-MX" sz="3600" dirty="0" err="1">
                <a:latin typeface="Consolas" panose="020B0609020204030204" pitchFamily="49" charset="0"/>
              </a:rPr>
              <a:t>var</a:t>
            </a:r>
            <a:r>
              <a:rPr lang="es-MX" sz="3600" dirty="0">
                <a:latin typeface="Consolas" panose="020B0609020204030204" pitchFamily="49" charset="0"/>
              </a:rPr>
              <a:t> x = 10;</a:t>
            </a:r>
            <a:br>
              <a:rPr lang="es-MX" sz="3600" dirty="0">
                <a:latin typeface="Consolas" panose="020B0609020204030204" pitchFamily="49" charset="0"/>
              </a:rPr>
            </a:br>
            <a:r>
              <a:rPr lang="es-MX" sz="3600" dirty="0">
                <a:latin typeface="Consolas" panose="020B0609020204030204" pitchFamily="49" charset="0"/>
              </a:rPr>
              <a:t>x += 5;</a:t>
            </a:r>
            <a:endParaRPr lang="es-MX"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5315196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3900" dirty="0" smtClean="0"/>
              <a:t>Operadores de cadenas (</a:t>
            </a:r>
            <a:r>
              <a:rPr lang="es-MX" sz="3900" dirty="0" err="1" smtClean="0"/>
              <a:t>String</a:t>
            </a:r>
            <a:r>
              <a:rPr lang="es-MX" sz="3900" dirty="0" smtClean="0"/>
              <a:t> </a:t>
            </a:r>
            <a:r>
              <a:rPr lang="es-MX" sz="3900" dirty="0" err="1" smtClean="0"/>
              <a:t>operators</a:t>
            </a:r>
            <a:r>
              <a:rPr lang="es-MX" sz="3900" dirty="0" smtClean="0"/>
              <a:t>)</a:t>
            </a:r>
            <a:endParaRPr lang="es-MX" sz="3900" dirty="0"/>
          </a:p>
        </p:txBody>
      </p:sp>
      <p:sp>
        <p:nvSpPr>
          <p:cNvPr id="3" name="Marcador de contenido 2"/>
          <p:cNvSpPr>
            <a:spLocks noGrp="1"/>
          </p:cNvSpPr>
          <p:nvPr>
            <p:ph idx="1"/>
          </p:nvPr>
        </p:nvSpPr>
        <p:spPr>
          <a:xfrm>
            <a:off x="818712" y="2222287"/>
            <a:ext cx="10554574" cy="1206713"/>
          </a:xfrm>
        </p:spPr>
        <p:txBody>
          <a:bodyPr/>
          <a:lstStyle/>
          <a:p>
            <a:r>
              <a:rPr lang="es-MX" dirty="0" smtClean="0"/>
              <a:t>El operador + también puede ser usado para concatenar cadenas </a:t>
            </a:r>
            <a:endParaRPr lang="es-MX" dirty="0"/>
          </a:p>
        </p:txBody>
      </p:sp>
      <p:sp>
        <p:nvSpPr>
          <p:cNvPr id="4" name="Rectángulo 3"/>
          <p:cNvSpPr/>
          <p:nvPr/>
        </p:nvSpPr>
        <p:spPr>
          <a:xfrm>
            <a:off x="2852057" y="4084935"/>
            <a:ext cx="6487886" cy="1384995"/>
          </a:xfrm>
          <a:prstGeom prst="rect">
            <a:avLst/>
          </a:prstGeom>
        </p:spPr>
        <p:txBody>
          <a:bodyPr wrap="square">
            <a:spAutoFit/>
          </a:bodyPr>
          <a:lstStyle/>
          <a:p>
            <a:r>
              <a:rPr lang="en-US" sz="2800" dirty="0" err="1">
                <a:latin typeface="Consolas" panose="020B0609020204030204" pitchFamily="49" charset="0"/>
              </a:rPr>
              <a:t>v</a:t>
            </a:r>
            <a:r>
              <a:rPr lang="en-US" sz="2800" dirty="0" err="1" smtClean="0">
                <a:latin typeface="Consolas" panose="020B0609020204030204" pitchFamily="49" charset="0"/>
              </a:rPr>
              <a:t>ar</a:t>
            </a:r>
            <a:r>
              <a:rPr lang="en-US" sz="2800" dirty="0" smtClean="0">
                <a:latin typeface="Consolas" panose="020B0609020204030204" pitchFamily="49" charset="0"/>
              </a:rPr>
              <a:t> txt1 </a:t>
            </a:r>
            <a:r>
              <a:rPr lang="en-US" sz="2800" dirty="0">
                <a:latin typeface="Consolas" panose="020B0609020204030204" pitchFamily="49" charset="0"/>
              </a:rPr>
              <a:t>= "John";</a:t>
            </a:r>
            <a:br>
              <a:rPr lang="en-US" sz="2800" dirty="0">
                <a:latin typeface="Consolas" panose="020B0609020204030204" pitchFamily="49" charset="0"/>
              </a:rPr>
            </a:br>
            <a:r>
              <a:rPr lang="en-US" sz="2800" dirty="0" err="1" smtClean="0">
                <a:latin typeface="Consolas" panose="020B0609020204030204" pitchFamily="49" charset="0"/>
              </a:rPr>
              <a:t>var</a:t>
            </a:r>
            <a:r>
              <a:rPr lang="en-US" sz="2800" dirty="0" smtClean="0">
                <a:latin typeface="Consolas" panose="020B0609020204030204" pitchFamily="49" charset="0"/>
              </a:rPr>
              <a:t> txt2 </a:t>
            </a:r>
            <a:r>
              <a:rPr lang="en-US" sz="2800" dirty="0">
                <a:latin typeface="Consolas" panose="020B0609020204030204" pitchFamily="49" charset="0"/>
              </a:rPr>
              <a:t>= "Doe";</a:t>
            </a:r>
            <a:br>
              <a:rPr lang="en-US" sz="2800" dirty="0">
                <a:latin typeface="Consolas" panose="020B0609020204030204" pitchFamily="49" charset="0"/>
              </a:rPr>
            </a:br>
            <a:r>
              <a:rPr lang="en-US" sz="2800" dirty="0" err="1" smtClean="0">
                <a:latin typeface="Consolas" panose="020B0609020204030204" pitchFamily="49" charset="0"/>
              </a:rPr>
              <a:t>var</a:t>
            </a:r>
            <a:r>
              <a:rPr lang="en-US" sz="2800" dirty="0" smtClean="0">
                <a:latin typeface="Consolas" panose="020B0609020204030204" pitchFamily="49" charset="0"/>
              </a:rPr>
              <a:t> txt3 </a:t>
            </a:r>
            <a:r>
              <a:rPr lang="en-US" sz="2800" dirty="0">
                <a:latin typeface="Consolas" panose="020B0609020204030204" pitchFamily="49" charset="0"/>
              </a:rPr>
              <a:t>= txt1 + " " + txt2; </a:t>
            </a:r>
            <a:endParaRPr lang="es-MX" sz="2800" dirty="0">
              <a:latin typeface="Consolas" panose="020B0609020204030204" pitchFamily="49" charset="0"/>
            </a:endParaRPr>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2443969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Operadores de comparación y lógicos</a:t>
            </a:r>
            <a:endParaRPr lang="es-MX" dirty="0"/>
          </a:p>
        </p:txBody>
      </p:sp>
      <p:graphicFrame>
        <p:nvGraphicFramePr>
          <p:cNvPr id="4" name="Marcador de contenido 3"/>
          <p:cNvGraphicFramePr>
            <a:graphicFrameLocks noGrp="1"/>
          </p:cNvGraphicFramePr>
          <p:nvPr>
            <p:ph idx="1"/>
            <p:extLst/>
          </p:nvPr>
        </p:nvGraphicFramePr>
        <p:xfrm>
          <a:off x="664857" y="2332962"/>
          <a:ext cx="10553700" cy="3708400"/>
        </p:xfrm>
        <a:graphic>
          <a:graphicData uri="http://schemas.openxmlformats.org/drawingml/2006/table">
            <a:tbl>
              <a:tblPr firstRow="1" bandRow="1">
                <a:tableStyleId>{5C22544A-7EE6-4342-B048-85BDC9FD1C3A}</a:tableStyleId>
              </a:tblPr>
              <a:tblGrid>
                <a:gridCol w="5276850"/>
                <a:gridCol w="5276850"/>
              </a:tblGrid>
              <a:tr h="370840">
                <a:tc>
                  <a:txBody>
                    <a:bodyPr/>
                    <a:lstStyle/>
                    <a:p>
                      <a:pPr algn="ctr"/>
                      <a:r>
                        <a:rPr lang="es-MX" dirty="0" smtClean="0"/>
                        <a:t>Operador</a:t>
                      </a:r>
                      <a:r>
                        <a:rPr lang="es-MX" baseline="0" dirty="0" smtClean="0"/>
                        <a:t> </a:t>
                      </a:r>
                      <a:endParaRPr lang="es-MX" dirty="0"/>
                    </a:p>
                  </a:txBody>
                  <a:tcPr/>
                </a:tc>
                <a:tc>
                  <a:txBody>
                    <a:bodyPr/>
                    <a:lstStyle/>
                    <a:p>
                      <a:pPr algn="ctr"/>
                      <a:r>
                        <a:rPr lang="es-MX" dirty="0" smtClean="0"/>
                        <a:t>Descripción</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Igual que</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Igual</a:t>
                      </a:r>
                      <a:r>
                        <a:rPr lang="es-MX" baseline="0" dirty="0" smtClean="0"/>
                        <a:t> valor igual tipo</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No</a:t>
                      </a:r>
                      <a:r>
                        <a:rPr lang="es-MX" baseline="0" dirty="0" smtClean="0"/>
                        <a:t> igual</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Valor</a:t>
                      </a:r>
                      <a:r>
                        <a:rPr lang="es-MX" baseline="0" dirty="0" smtClean="0"/>
                        <a:t> no igual o tipo no igual</a:t>
                      </a:r>
                      <a:endParaRPr lang="es-MX" dirty="0"/>
                    </a:p>
                  </a:txBody>
                  <a:tcPr/>
                </a:tc>
              </a:tr>
              <a:tr h="370840">
                <a:tc>
                  <a:txBody>
                    <a:bodyPr/>
                    <a:lstStyle/>
                    <a:p>
                      <a:pPr algn="ctr"/>
                      <a:r>
                        <a:rPr lang="es-MX" dirty="0" smtClean="0">
                          <a:latin typeface="Consolas" panose="020B0609020204030204" pitchFamily="49" charset="0"/>
                        </a:rPr>
                        <a:t>&gt;</a:t>
                      </a:r>
                      <a:endParaRPr lang="es-MX" dirty="0">
                        <a:latin typeface="Consolas" panose="020B0609020204030204" pitchFamily="49" charset="0"/>
                      </a:endParaRPr>
                    </a:p>
                  </a:txBody>
                  <a:tcPr/>
                </a:tc>
                <a:tc>
                  <a:txBody>
                    <a:bodyPr/>
                    <a:lstStyle/>
                    <a:p>
                      <a:pPr algn="ctr"/>
                      <a:r>
                        <a:rPr lang="es-MX" dirty="0" smtClean="0"/>
                        <a:t>Mayor</a:t>
                      </a:r>
                      <a:r>
                        <a:rPr lang="es-MX" baseline="0" dirty="0" smtClean="0"/>
                        <a:t> que</a:t>
                      </a:r>
                      <a:endParaRPr lang="es-MX" dirty="0"/>
                    </a:p>
                  </a:txBody>
                  <a:tcPr/>
                </a:tc>
              </a:tr>
              <a:tr h="370840">
                <a:tc>
                  <a:txBody>
                    <a:bodyPr/>
                    <a:lstStyle/>
                    <a:p>
                      <a:pPr algn="ctr"/>
                      <a:r>
                        <a:rPr lang="es-MX" dirty="0" smtClean="0">
                          <a:latin typeface="Consolas" panose="020B0609020204030204" pitchFamily="49" charset="0"/>
                        </a:rPr>
                        <a:t>&lt;</a:t>
                      </a:r>
                      <a:endParaRPr lang="es-MX" dirty="0">
                        <a:latin typeface="Consolas" panose="020B0609020204030204" pitchFamily="49" charset="0"/>
                      </a:endParaRPr>
                    </a:p>
                  </a:txBody>
                  <a:tcPr/>
                </a:tc>
                <a:tc>
                  <a:txBody>
                    <a:bodyPr/>
                    <a:lstStyle/>
                    <a:p>
                      <a:pPr algn="ctr"/>
                      <a:r>
                        <a:rPr lang="es-MX" dirty="0" smtClean="0"/>
                        <a:t>Menor</a:t>
                      </a:r>
                      <a:r>
                        <a:rPr lang="es-MX" baseline="0" dirty="0" smtClean="0"/>
                        <a:t> que</a:t>
                      </a:r>
                      <a:endParaRPr lang="es-MX" dirty="0"/>
                    </a:p>
                  </a:txBody>
                  <a:tcPr/>
                </a:tc>
              </a:tr>
              <a:tr h="370840">
                <a:tc>
                  <a:txBody>
                    <a:bodyPr/>
                    <a:lstStyle/>
                    <a:p>
                      <a:pPr algn="ctr"/>
                      <a:r>
                        <a:rPr lang="es-MX" dirty="0" smtClean="0">
                          <a:latin typeface="Consolas" panose="020B0609020204030204" pitchFamily="49" charset="0"/>
                        </a:rPr>
                        <a:t>&gt;=</a:t>
                      </a:r>
                      <a:endParaRPr lang="es-MX" dirty="0">
                        <a:latin typeface="Consolas" panose="020B0609020204030204" pitchFamily="49" charset="0"/>
                      </a:endParaRPr>
                    </a:p>
                  </a:txBody>
                  <a:tcPr/>
                </a:tc>
                <a:tc>
                  <a:txBody>
                    <a:bodyPr/>
                    <a:lstStyle/>
                    <a:p>
                      <a:pPr algn="ctr"/>
                      <a:r>
                        <a:rPr lang="es-MX" dirty="0" smtClean="0"/>
                        <a:t>Mayor</a:t>
                      </a:r>
                      <a:r>
                        <a:rPr lang="es-MX" baseline="0" dirty="0" smtClean="0"/>
                        <a:t> o igual  que </a:t>
                      </a:r>
                      <a:endParaRPr lang="es-MX" dirty="0"/>
                    </a:p>
                  </a:txBody>
                  <a:tcPr/>
                </a:tc>
              </a:tr>
              <a:tr h="370840">
                <a:tc>
                  <a:txBody>
                    <a:bodyPr/>
                    <a:lstStyle/>
                    <a:p>
                      <a:pPr algn="ctr"/>
                      <a:r>
                        <a:rPr lang="es-MX" dirty="0" smtClean="0">
                          <a:latin typeface="Consolas" panose="020B0609020204030204" pitchFamily="49" charset="0"/>
                        </a:rPr>
                        <a:t>&lt;=</a:t>
                      </a:r>
                      <a:endParaRPr lang="es-MX" dirty="0">
                        <a:latin typeface="Consolas" panose="020B0609020204030204" pitchFamily="49" charset="0"/>
                      </a:endParaRPr>
                    </a:p>
                  </a:txBody>
                  <a:tcPr/>
                </a:tc>
                <a:tc>
                  <a:txBody>
                    <a:bodyPr/>
                    <a:lstStyle/>
                    <a:p>
                      <a:pPr algn="ctr"/>
                      <a:r>
                        <a:rPr lang="es-MX" dirty="0" smtClean="0"/>
                        <a:t>Menor</a:t>
                      </a:r>
                      <a:r>
                        <a:rPr lang="es-MX" baseline="0" dirty="0" smtClean="0"/>
                        <a:t> o igual que</a:t>
                      </a:r>
                      <a:endParaRPr lang="es-MX" dirty="0"/>
                    </a:p>
                  </a:txBody>
                  <a:tcPr/>
                </a:tc>
              </a:tr>
              <a:tr h="370840">
                <a:tc>
                  <a:txBody>
                    <a:bodyPr/>
                    <a:lstStyle/>
                    <a:p>
                      <a:pPr algn="ctr"/>
                      <a:r>
                        <a:rPr lang="es-MX" dirty="0" smtClean="0">
                          <a:latin typeface="Consolas" panose="020B0609020204030204" pitchFamily="49" charset="0"/>
                        </a:rPr>
                        <a:t>?</a:t>
                      </a:r>
                      <a:endParaRPr lang="es-MX" dirty="0">
                        <a:latin typeface="Consolas" panose="020B0609020204030204" pitchFamily="49" charset="0"/>
                      </a:endParaRPr>
                    </a:p>
                  </a:txBody>
                  <a:tcPr/>
                </a:tc>
                <a:tc>
                  <a:txBody>
                    <a:bodyPr/>
                    <a:lstStyle/>
                    <a:p>
                      <a:pPr algn="ctr"/>
                      <a:r>
                        <a:rPr lang="es-MX" dirty="0" smtClean="0"/>
                        <a:t>Operador ternario</a:t>
                      </a:r>
                      <a:endParaRPr lang="es-MX" dirty="0"/>
                    </a:p>
                  </a:txBody>
                  <a:tcPr/>
                </a:tc>
              </a:tr>
            </a:tbl>
          </a:graphicData>
        </a:graphic>
      </p:graphicFrame>
      <p:sp>
        <p:nvSpPr>
          <p:cNvPr id="6" name="Marcador de pie de página 5"/>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2663469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90396" y="1811837"/>
            <a:ext cx="4852988" cy="1617163"/>
          </a:xfrm>
        </p:spPr>
        <p:txBody>
          <a:bodyPr/>
          <a:lstStyle/>
          <a:p>
            <a:r>
              <a:rPr lang="es-MX" dirty="0" smtClean="0"/>
              <a:t>Estructuras de control</a:t>
            </a:r>
            <a:endParaRPr lang="es-MX" dirty="0"/>
          </a:p>
        </p:txBody>
      </p:sp>
      <p:pic>
        <p:nvPicPr>
          <p:cNvPr id="9" name="Marcador de posición de imagen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173" r="28173"/>
          <a:stretch>
            <a:fillRect/>
          </a:stretch>
        </p:blipFill>
        <p:spPr/>
      </p:pic>
      <p:sp>
        <p:nvSpPr>
          <p:cNvPr id="4" name="Marcador de pie de página 3"/>
          <p:cNvSpPr>
            <a:spLocks noGrp="1"/>
          </p:cNvSpPr>
          <p:nvPr>
            <p:ph type="ftr" sz="quarter" idx="11"/>
          </p:nvPr>
        </p:nvSpPr>
        <p:spPr/>
        <p:txBody>
          <a:bodyPr/>
          <a:lstStyle/>
          <a:p>
            <a:r>
              <a:rPr lang="en-US" smtClean="0"/>
              <a:t>CIMOR ® 2016</a:t>
            </a:r>
            <a:endParaRPr lang="en-US" dirty="0"/>
          </a:p>
        </p:txBody>
      </p:sp>
    </p:spTree>
    <p:extLst>
      <p:ext uri="{BB962C8B-B14F-4D97-AF65-F5344CB8AC3E}">
        <p14:creationId xmlns:p14="http://schemas.microsoft.com/office/powerpoint/2010/main" val="40134702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MX" dirty="0"/>
              <a:t>JavaScript: </a:t>
            </a:r>
            <a:r>
              <a:rPr lang="es-MX" dirty="0" err="1"/>
              <a:t>If</a:t>
            </a:r>
            <a:r>
              <a:rPr lang="es-MX" dirty="0"/>
              <a:t>…</a:t>
            </a:r>
            <a:r>
              <a:rPr lang="es-MX" dirty="0" err="1"/>
              <a:t>Else</a:t>
            </a:r>
            <a:r>
              <a:rPr lang="es-MX" dirty="0"/>
              <a:t> </a:t>
            </a:r>
          </a:p>
        </p:txBody>
      </p:sp>
      <p:sp>
        <p:nvSpPr>
          <p:cNvPr id="5" name="Content Placeholder 4"/>
          <p:cNvSpPr>
            <a:spLocks noGrp="1"/>
          </p:cNvSpPr>
          <p:nvPr>
            <p:ph idx="1"/>
          </p:nvPr>
        </p:nvSpPr>
        <p:spPr/>
        <p:txBody>
          <a:bodyPr/>
          <a:lstStyle/>
          <a:p>
            <a:r>
              <a:rPr lang="es-MX" dirty="0"/>
              <a:t>Utiliza </a:t>
            </a:r>
            <a:r>
              <a:rPr lang="es-MX" b="1" dirty="0" err="1"/>
              <a:t>if</a:t>
            </a:r>
            <a:r>
              <a:rPr lang="es-MX" b="1" dirty="0"/>
              <a:t> </a:t>
            </a:r>
            <a:r>
              <a:rPr lang="es-MX" dirty="0"/>
              <a:t>para especificar un bloque de código que se ejecutará, si una condición especificada es verdadera.</a:t>
            </a:r>
          </a:p>
          <a:p>
            <a:r>
              <a:rPr lang="es-MX" dirty="0"/>
              <a:t>Utilizar </a:t>
            </a:r>
            <a:r>
              <a:rPr lang="es-MX" b="1" dirty="0" err="1"/>
              <a:t>else</a:t>
            </a:r>
            <a:r>
              <a:rPr lang="es-MX" b="1" dirty="0"/>
              <a:t> </a:t>
            </a:r>
            <a:r>
              <a:rPr lang="es-MX" b="1" dirty="0" err="1"/>
              <a:t>if</a:t>
            </a:r>
            <a:r>
              <a:rPr lang="es-MX" dirty="0"/>
              <a:t> para especificar una nueva condición para poner a prueba, si la primera condición es falsa.</a:t>
            </a:r>
          </a:p>
          <a:p>
            <a:r>
              <a:rPr lang="es-MX" dirty="0"/>
              <a:t>Utilice </a:t>
            </a:r>
            <a:r>
              <a:rPr lang="es-MX" b="1" dirty="0" err="1"/>
              <a:t>else</a:t>
            </a:r>
            <a:r>
              <a:rPr lang="es-MX" dirty="0"/>
              <a:t> para especificar un bloque de código que se ejecutará, si la misma condición es falsa.</a:t>
            </a:r>
          </a:p>
        </p:txBody>
      </p:sp>
    </p:spTree>
    <p:extLst>
      <p:ext uri="{BB962C8B-B14F-4D97-AF65-F5344CB8AC3E}">
        <p14:creationId xmlns:p14="http://schemas.microsoft.com/office/powerpoint/2010/main" val="68100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JavaScript y HTML</a:t>
            </a:r>
            <a:endParaRPr lang="es-MX" dirty="0"/>
          </a:p>
        </p:txBody>
      </p:sp>
      <p:sp>
        <p:nvSpPr>
          <p:cNvPr id="3" name="Content Placeholder 2"/>
          <p:cNvSpPr>
            <a:spLocks noGrp="1"/>
          </p:cNvSpPr>
          <p:nvPr>
            <p:ph idx="1"/>
          </p:nvPr>
        </p:nvSpPr>
        <p:spPr/>
        <p:txBody>
          <a:bodyPr/>
          <a:lstStyle/>
          <a:p>
            <a:pPr marL="0" indent="0">
              <a:buNone/>
            </a:pPr>
            <a:r>
              <a:rPr lang="es-MX" dirty="0"/>
              <a:t>¿Por qué aprender JavaScript?</a:t>
            </a:r>
          </a:p>
          <a:p>
            <a:r>
              <a:rPr lang="es-MX" dirty="0"/>
              <a:t>JavaScript es uno de los 3 lenguajes de programación que todos los desarrolladores deben aprender.</a:t>
            </a:r>
          </a:p>
          <a:p>
            <a:pPr>
              <a:buFont typeface="+mj-lt"/>
              <a:buAutoNum type="arabicPeriod"/>
            </a:pPr>
            <a:r>
              <a:rPr lang="es-MX" dirty="0"/>
              <a:t>HTML se utiliza para definir contenido de una pagina WEB.</a:t>
            </a:r>
          </a:p>
          <a:p>
            <a:pPr>
              <a:buFont typeface="+mj-lt"/>
              <a:buAutoNum type="arabicPeriod"/>
            </a:pPr>
            <a:r>
              <a:rPr lang="es-MX" dirty="0"/>
              <a:t>CSS se utiliza para definir el diseño de una pagina WEB.</a:t>
            </a:r>
          </a:p>
          <a:p>
            <a:pPr>
              <a:buFont typeface="+mj-lt"/>
              <a:buAutoNum type="arabicPeriod"/>
            </a:pPr>
            <a:r>
              <a:rPr lang="es-MX" dirty="0"/>
              <a:t>JavaScript se utiliza para darle un comportamiento diferente a una pagina WEB.</a:t>
            </a:r>
          </a:p>
          <a:p>
            <a:endParaRPr lang="es-MX" dirty="0"/>
          </a:p>
        </p:txBody>
      </p:sp>
      <p:sp>
        <p:nvSpPr>
          <p:cNvPr id="4" name="Footer Placeholder 3"/>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92237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JavaScript </a:t>
            </a:r>
            <a:r>
              <a:rPr lang="es-MX" dirty="0" err="1"/>
              <a:t>if</a:t>
            </a:r>
            <a:r>
              <a:rPr lang="es-MX" dirty="0"/>
              <a:t>…</a:t>
            </a:r>
            <a:r>
              <a:rPr lang="es-MX" dirty="0" err="1"/>
              <a:t>Else</a:t>
            </a:r>
            <a:endParaRPr lang="es-MX" dirty="0"/>
          </a:p>
        </p:txBody>
      </p:sp>
      <p:graphicFrame>
        <p:nvGraphicFramePr>
          <p:cNvPr id="4" name="Content Placeholder 3"/>
          <p:cNvGraphicFramePr>
            <a:graphicFrameLocks noGrp="1"/>
          </p:cNvGraphicFramePr>
          <p:nvPr>
            <p:ph idx="1"/>
            <p:extLst/>
          </p:nvPr>
        </p:nvGraphicFramePr>
        <p:xfrm>
          <a:off x="838200" y="1919754"/>
          <a:ext cx="10515600" cy="47548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2464023366"/>
                    </a:ext>
                  </a:extLst>
                </a:gridCol>
                <a:gridCol w="5257800">
                  <a:extLst>
                    <a:ext uri="{9D8B030D-6E8A-4147-A177-3AD203B41FA5}">
                      <a16:colId xmlns:a16="http://schemas.microsoft.com/office/drawing/2014/main" xmlns="" val="1948110489"/>
                    </a:ext>
                  </a:extLst>
                </a:gridCol>
              </a:tblGrid>
              <a:tr h="370840">
                <a:tc>
                  <a:txBody>
                    <a:bodyPr/>
                    <a:lstStyle/>
                    <a:p>
                      <a:r>
                        <a:rPr lang="es-MX" b="0" dirty="0">
                          <a:solidFill>
                            <a:schemeClr val="tx1"/>
                          </a:solidFill>
                          <a:latin typeface="Consolas" panose="020B0609020204030204" pitchFamily="49" charset="0"/>
                        </a:rPr>
                        <a:t>HTML</a:t>
                      </a:r>
                    </a:p>
                    <a:p>
                      <a:endParaRPr lang="es-MX" b="0" dirty="0">
                        <a:solidFill>
                          <a:schemeClr val="tx1"/>
                        </a:solidFill>
                        <a:latin typeface="Consolas" panose="020B0609020204030204" pitchFamily="49" charset="0"/>
                      </a:endParaRPr>
                    </a:p>
                    <a:p>
                      <a:r>
                        <a:rPr lang="en-US" b="0" dirty="0">
                          <a:solidFill>
                            <a:schemeClr val="tx1"/>
                          </a:solidFill>
                          <a:latin typeface="Consolas" panose="020B0609020204030204" pitchFamily="49" charset="0"/>
                        </a:rPr>
                        <a:t>&lt;button </a:t>
                      </a:r>
                      <a:r>
                        <a:rPr lang="en-US" b="0" dirty="0" err="1">
                          <a:solidFill>
                            <a:schemeClr val="tx1"/>
                          </a:solidFill>
                          <a:latin typeface="Consolas" panose="020B0609020204030204" pitchFamily="49" charset="0"/>
                        </a:rPr>
                        <a:t>onclick</a:t>
                      </a:r>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myFunction</a:t>
                      </a:r>
                      <a:r>
                        <a:rPr lang="en-US" b="0" dirty="0">
                          <a:solidFill>
                            <a:schemeClr val="tx1"/>
                          </a:solidFill>
                          <a:latin typeface="Consolas" panose="020B0609020204030204" pitchFamily="49" charset="0"/>
                        </a:rPr>
                        <a:t>()"&gt;Try it&lt;/button&gt;</a:t>
                      </a:r>
                    </a:p>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a:latin typeface="Consolas" panose="020B0609020204030204" pitchFamily="49" charset="0"/>
                        </a:rPr>
                        <a:t>JS</a:t>
                      </a:r>
                    </a:p>
                    <a:p>
                      <a:endParaRPr lang="es-MX" b="0" dirty="0">
                        <a:latin typeface="Consolas" panose="020B0609020204030204" pitchFamily="49" charset="0"/>
                      </a:endParaRPr>
                    </a:p>
                    <a:p>
                      <a:r>
                        <a:rPr lang="es-MX" b="0" dirty="0">
                          <a:latin typeface="Consolas" panose="020B0609020204030204" pitchFamily="49" charset="0"/>
                        </a:rPr>
                        <a:t>&lt;script&gt;</a:t>
                      </a:r>
                    </a:p>
                    <a:p>
                      <a:r>
                        <a:rPr lang="es-MX" b="0" dirty="0" err="1">
                          <a:latin typeface="Consolas" panose="020B0609020204030204" pitchFamily="49" charset="0"/>
                        </a:rPr>
                        <a:t>function</a:t>
                      </a:r>
                      <a:r>
                        <a:rPr lang="es-MX" b="0" dirty="0">
                          <a:latin typeface="Consolas" panose="020B0609020204030204" pitchFamily="49" charset="0"/>
                        </a:rPr>
                        <a:t> </a:t>
                      </a:r>
                      <a:r>
                        <a:rPr lang="es-MX" b="0" dirty="0" err="1">
                          <a:latin typeface="Consolas" panose="020B0609020204030204" pitchFamily="49" charset="0"/>
                        </a:rPr>
                        <a:t>myFunction</a:t>
                      </a:r>
                      <a:r>
                        <a:rPr lang="es-MX" b="0" dirty="0">
                          <a:latin typeface="Consolas" panose="020B0609020204030204" pitchFamily="49" charset="0"/>
                        </a:rPr>
                        <a:t>() {</a:t>
                      </a:r>
                    </a:p>
                    <a:p>
                      <a:r>
                        <a:rPr lang="es-MX" b="0" dirty="0">
                          <a:latin typeface="Consolas" panose="020B0609020204030204" pitchFamily="49" charset="0"/>
                        </a:rPr>
                        <a:t>    </a:t>
                      </a:r>
                      <a:r>
                        <a:rPr lang="es-MX" b="0" dirty="0" err="1">
                          <a:latin typeface="Consolas" panose="020B0609020204030204" pitchFamily="49" charset="0"/>
                        </a:rPr>
                        <a:t>var</a:t>
                      </a:r>
                      <a:r>
                        <a:rPr lang="es-MX" b="0" dirty="0">
                          <a:latin typeface="Consolas" panose="020B0609020204030204" pitchFamily="49" charset="0"/>
                        </a:rPr>
                        <a:t> </a:t>
                      </a:r>
                      <a:r>
                        <a:rPr lang="es-MX" b="0" dirty="0" err="1">
                          <a:latin typeface="Consolas" panose="020B0609020204030204" pitchFamily="49" charset="0"/>
                        </a:rPr>
                        <a:t>greeting</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var</a:t>
                      </a:r>
                      <a:r>
                        <a:rPr lang="es-MX" b="0" dirty="0">
                          <a:latin typeface="Consolas" panose="020B0609020204030204" pitchFamily="49" charset="0"/>
                        </a:rPr>
                        <a:t> time = new Date().</a:t>
                      </a:r>
                      <a:r>
                        <a:rPr lang="es-MX" b="0" dirty="0" err="1">
                          <a:latin typeface="Consolas" panose="020B0609020204030204" pitchFamily="49" charset="0"/>
                        </a:rPr>
                        <a:t>getHours</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if</a:t>
                      </a:r>
                      <a:r>
                        <a:rPr lang="es-MX" b="0" dirty="0">
                          <a:latin typeface="Consolas" panose="020B0609020204030204" pitchFamily="49" charset="0"/>
                        </a:rPr>
                        <a:t> (time &lt; 10) {</a:t>
                      </a:r>
                    </a:p>
                    <a:p>
                      <a:r>
                        <a:rPr lang="es-MX" b="0" dirty="0">
                          <a:latin typeface="Consolas" panose="020B0609020204030204" pitchFamily="49" charset="0"/>
                        </a:rPr>
                        <a:t>        </a:t>
                      </a:r>
                      <a:r>
                        <a:rPr lang="es-MX" b="0" dirty="0" err="1">
                          <a:latin typeface="Consolas" panose="020B0609020204030204" pitchFamily="49" charset="0"/>
                        </a:rPr>
                        <a:t>greeting</a:t>
                      </a:r>
                      <a:r>
                        <a:rPr lang="es-MX" b="0" dirty="0">
                          <a:latin typeface="Consolas" panose="020B0609020204030204" pitchFamily="49" charset="0"/>
                        </a:rPr>
                        <a:t> = "</a:t>
                      </a:r>
                      <a:r>
                        <a:rPr lang="es-MX" b="0" dirty="0" err="1">
                          <a:latin typeface="Consolas" panose="020B0609020204030204" pitchFamily="49" charset="0"/>
                        </a:rPr>
                        <a:t>Good</a:t>
                      </a:r>
                      <a:r>
                        <a:rPr lang="es-MX" b="0" dirty="0">
                          <a:latin typeface="Consolas" panose="020B0609020204030204" pitchFamily="49" charset="0"/>
                        </a:rPr>
                        <a:t> </a:t>
                      </a:r>
                      <a:r>
                        <a:rPr lang="es-MX" b="0" dirty="0" err="1">
                          <a:latin typeface="Consolas" panose="020B0609020204030204" pitchFamily="49" charset="0"/>
                        </a:rPr>
                        <a:t>morning</a:t>
                      </a:r>
                      <a:r>
                        <a:rPr lang="es-MX" b="0" dirty="0">
                          <a:latin typeface="Consolas" panose="020B0609020204030204" pitchFamily="49" charset="0"/>
                        </a:rPr>
                        <a:t>";</a:t>
                      </a:r>
                    </a:p>
                    <a:p>
                      <a:r>
                        <a:rPr lang="es-MX" b="0" dirty="0">
                          <a:latin typeface="Consolas" panose="020B0609020204030204" pitchFamily="49" charset="0"/>
                        </a:rPr>
                        <a:t>    } </a:t>
                      </a:r>
                      <a:r>
                        <a:rPr lang="es-MX" b="0" dirty="0" err="1">
                          <a:latin typeface="Consolas" panose="020B0609020204030204" pitchFamily="49" charset="0"/>
                        </a:rPr>
                        <a:t>else</a:t>
                      </a:r>
                      <a:r>
                        <a:rPr lang="es-MX" b="0" dirty="0">
                          <a:latin typeface="Consolas" panose="020B0609020204030204" pitchFamily="49" charset="0"/>
                        </a:rPr>
                        <a:t> </a:t>
                      </a:r>
                      <a:r>
                        <a:rPr lang="es-MX" b="0" dirty="0" err="1">
                          <a:latin typeface="Consolas" panose="020B0609020204030204" pitchFamily="49" charset="0"/>
                        </a:rPr>
                        <a:t>if</a:t>
                      </a:r>
                      <a:r>
                        <a:rPr lang="es-MX" b="0" dirty="0">
                          <a:latin typeface="Consolas" panose="020B0609020204030204" pitchFamily="49" charset="0"/>
                        </a:rPr>
                        <a:t> (time &lt; 20) {</a:t>
                      </a:r>
                    </a:p>
                    <a:p>
                      <a:r>
                        <a:rPr lang="es-MX" b="0" dirty="0">
                          <a:latin typeface="Consolas" panose="020B0609020204030204" pitchFamily="49" charset="0"/>
                        </a:rPr>
                        <a:t>        </a:t>
                      </a:r>
                      <a:r>
                        <a:rPr lang="es-MX" b="0" dirty="0" err="1">
                          <a:latin typeface="Consolas" panose="020B0609020204030204" pitchFamily="49" charset="0"/>
                        </a:rPr>
                        <a:t>greeting</a:t>
                      </a:r>
                      <a:r>
                        <a:rPr lang="es-MX" b="0" dirty="0">
                          <a:latin typeface="Consolas" panose="020B0609020204030204" pitchFamily="49" charset="0"/>
                        </a:rPr>
                        <a:t> = "</a:t>
                      </a:r>
                      <a:r>
                        <a:rPr lang="es-MX" b="0" dirty="0" err="1">
                          <a:latin typeface="Consolas" panose="020B0609020204030204" pitchFamily="49" charset="0"/>
                        </a:rPr>
                        <a:t>Good</a:t>
                      </a:r>
                      <a:r>
                        <a:rPr lang="es-MX" b="0" dirty="0">
                          <a:latin typeface="Consolas" panose="020B0609020204030204" pitchFamily="49" charset="0"/>
                        </a:rPr>
                        <a:t> </a:t>
                      </a:r>
                      <a:r>
                        <a:rPr lang="es-MX" b="0" dirty="0" err="1">
                          <a:latin typeface="Consolas" panose="020B0609020204030204" pitchFamily="49" charset="0"/>
                        </a:rPr>
                        <a:t>day</a:t>
                      </a:r>
                      <a:r>
                        <a:rPr lang="es-MX" b="0" dirty="0">
                          <a:latin typeface="Consolas" panose="020B0609020204030204" pitchFamily="49" charset="0"/>
                        </a:rPr>
                        <a:t>";</a:t>
                      </a:r>
                    </a:p>
                    <a:p>
                      <a:r>
                        <a:rPr lang="es-MX" b="0" dirty="0">
                          <a:latin typeface="Consolas" panose="020B0609020204030204" pitchFamily="49" charset="0"/>
                        </a:rPr>
                        <a:t>    } </a:t>
                      </a:r>
                      <a:r>
                        <a:rPr lang="es-MX" b="0" dirty="0" err="1">
                          <a:latin typeface="Consolas" panose="020B0609020204030204" pitchFamily="49" charset="0"/>
                        </a:rPr>
                        <a:t>else</a:t>
                      </a:r>
                      <a:r>
                        <a:rPr lang="es-MX" b="0" dirty="0">
                          <a:latin typeface="Consolas" panose="020B0609020204030204" pitchFamily="49" charset="0"/>
                        </a:rPr>
                        <a:t> {</a:t>
                      </a:r>
                    </a:p>
                    <a:p>
                      <a:r>
                        <a:rPr lang="es-MX" b="0" dirty="0">
                          <a:latin typeface="Consolas" panose="020B0609020204030204" pitchFamily="49" charset="0"/>
                        </a:rPr>
                        <a:t>        </a:t>
                      </a:r>
                      <a:r>
                        <a:rPr lang="es-MX" b="0" dirty="0" err="1">
                          <a:latin typeface="Consolas" panose="020B0609020204030204" pitchFamily="49" charset="0"/>
                        </a:rPr>
                        <a:t>greeting</a:t>
                      </a:r>
                      <a:r>
                        <a:rPr lang="es-MX" b="0" dirty="0">
                          <a:latin typeface="Consolas" panose="020B0609020204030204" pitchFamily="49" charset="0"/>
                        </a:rPr>
                        <a:t> = "</a:t>
                      </a:r>
                      <a:r>
                        <a:rPr lang="es-MX" b="0" dirty="0" err="1">
                          <a:latin typeface="Consolas" panose="020B0609020204030204" pitchFamily="49" charset="0"/>
                        </a:rPr>
                        <a:t>Good</a:t>
                      </a:r>
                      <a:r>
                        <a:rPr lang="es-MX" b="0" dirty="0">
                          <a:latin typeface="Consolas" panose="020B0609020204030204" pitchFamily="49" charset="0"/>
                        </a:rPr>
                        <a:t> </a:t>
                      </a:r>
                      <a:r>
                        <a:rPr lang="es-MX" b="0" dirty="0" err="1">
                          <a:latin typeface="Consolas" panose="020B0609020204030204" pitchFamily="49" charset="0"/>
                        </a:rPr>
                        <a:t>evening</a:t>
                      </a:r>
                      <a:r>
                        <a:rPr lang="es-MX" b="0" dirty="0">
                          <a:latin typeface="Consolas" panose="020B0609020204030204" pitchFamily="49" charset="0"/>
                        </a:rPr>
                        <a:t>";</a:t>
                      </a:r>
                    </a:p>
                    <a:p>
                      <a:r>
                        <a:rPr lang="es-MX" b="0" dirty="0">
                          <a:latin typeface="Consolas" panose="020B0609020204030204" pitchFamily="49" charset="0"/>
                        </a:rPr>
                        <a:t>    }</a:t>
                      </a:r>
                    </a:p>
                    <a:p>
                      <a:r>
                        <a:rPr lang="es-MX" b="0" dirty="0" err="1">
                          <a:latin typeface="Consolas" panose="020B0609020204030204" pitchFamily="49" charset="0"/>
                        </a:rPr>
                        <a:t>document.getElementById</a:t>
                      </a:r>
                      <a:r>
                        <a:rPr lang="es-MX" b="0" dirty="0">
                          <a:latin typeface="Consolas" panose="020B0609020204030204" pitchFamily="49" charset="0"/>
                        </a:rPr>
                        <a:t>("demo").</a:t>
                      </a:r>
                      <a:r>
                        <a:rPr lang="es-MX" b="0" dirty="0" err="1">
                          <a:latin typeface="Consolas" panose="020B0609020204030204" pitchFamily="49" charset="0"/>
                        </a:rPr>
                        <a:t>innerHTML</a:t>
                      </a:r>
                      <a:r>
                        <a:rPr lang="es-MX" b="0" dirty="0">
                          <a:latin typeface="Consolas" panose="020B0609020204030204" pitchFamily="49" charset="0"/>
                        </a:rPr>
                        <a:t> = </a:t>
                      </a:r>
                      <a:r>
                        <a:rPr lang="es-MX" b="0" dirty="0" err="1">
                          <a:latin typeface="Consolas" panose="020B0609020204030204" pitchFamily="49" charset="0"/>
                        </a:rPr>
                        <a:t>greeting</a:t>
                      </a:r>
                      <a:r>
                        <a:rPr lang="es-MX" b="0" dirty="0">
                          <a:latin typeface="Consolas" panose="020B0609020204030204" pitchFamily="49" charset="0"/>
                        </a:rPr>
                        <a:t>;</a:t>
                      </a:r>
                    </a:p>
                    <a:p>
                      <a:r>
                        <a:rPr lang="es-MX" b="0" dirty="0">
                          <a:latin typeface="Consolas" panose="020B0609020204030204" pitchFamily="49" charset="0"/>
                        </a:rPr>
                        <a:t>}</a:t>
                      </a:r>
                    </a:p>
                    <a:p>
                      <a:r>
                        <a:rPr lang="es-MX" b="0" dirty="0">
                          <a:latin typeface="Consolas" panose="020B0609020204030204" pitchFamily="49" charset="0"/>
                        </a:rPr>
                        <a:t>&lt;/script&gt;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831251150"/>
                  </a:ext>
                </a:extLst>
              </a:tr>
            </a:tbl>
          </a:graphicData>
        </a:graphic>
      </p:graphicFrame>
    </p:spTree>
    <p:extLst>
      <p:ext uri="{BB962C8B-B14F-4D97-AF65-F5344CB8AC3E}">
        <p14:creationId xmlns:p14="http://schemas.microsoft.com/office/powerpoint/2010/main" val="2573199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JavaScript:Switch</a:t>
            </a:r>
            <a:endParaRPr lang="es-MX" dirty="0"/>
          </a:p>
        </p:txBody>
      </p:sp>
      <p:sp>
        <p:nvSpPr>
          <p:cNvPr id="3" name="Content Placeholder 2"/>
          <p:cNvSpPr>
            <a:spLocks noGrp="1"/>
          </p:cNvSpPr>
          <p:nvPr>
            <p:ph idx="1"/>
          </p:nvPr>
        </p:nvSpPr>
        <p:spPr>
          <a:xfrm>
            <a:off x="810000" y="2465378"/>
            <a:ext cx="10554574" cy="963622"/>
          </a:xfrm>
        </p:spPr>
        <p:txBody>
          <a:bodyPr/>
          <a:lstStyle/>
          <a:p>
            <a:pPr marL="0" indent="0">
              <a:buNone/>
            </a:pPr>
            <a:r>
              <a:rPr lang="es-MX" dirty="0"/>
              <a:t>La sentencia </a:t>
            </a:r>
            <a:r>
              <a:rPr lang="es-MX" dirty="0" err="1"/>
              <a:t>switch</a:t>
            </a:r>
            <a:r>
              <a:rPr lang="es-MX" dirty="0"/>
              <a:t> se utiliza para llevar a cabo diferentes acciones basadas en diferentes condiciones.</a:t>
            </a:r>
          </a:p>
          <a:p>
            <a:pPr marL="0" indent="0">
              <a:buNone/>
            </a:pPr>
            <a:endParaRPr lang="es-MX" dirty="0"/>
          </a:p>
        </p:txBody>
      </p:sp>
      <p:graphicFrame>
        <p:nvGraphicFramePr>
          <p:cNvPr id="4" name="Table 3"/>
          <p:cNvGraphicFramePr>
            <a:graphicFrameLocks noGrp="1"/>
          </p:cNvGraphicFramePr>
          <p:nvPr>
            <p:extLst/>
          </p:nvPr>
        </p:nvGraphicFramePr>
        <p:xfrm>
          <a:off x="810000" y="3321424"/>
          <a:ext cx="10628244" cy="3383280"/>
        </p:xfrm>
        <a:graphic>
          <a:graphicData uri="http://schemas.openxmlformats.org/drawingml/2006/table">
            <a:tbl>
              <a:tblPr firstRow="1" bandRow="1">
                <a:tableStyleId>{5C22544A-7EE6-4342-B048-85BDC9FD1C3A}</a:tableStyleId>
              </a:tblPr>
              <a:tblGrid>
                <a:gridCol w="5314122">
                  <a:extLst>
                    <a:ext uri="{9D8B030D-6E8A-4147-A177-3AD203B41FA5}">
                      <a16:colId xmlns:a16="http://schemas.microsoft.com/office/drawing/2014/main" xmlns="" val="3934225229"/>
                    </a:ext>
                  </a:extLst>
                </a:gridCol>
                <a:gridCol w="5314122">
                  <a:extLst>
                    <a:ext uri="{9D8B030D-6E8A-4147-A177-3AD203B41FA5}">
                      <a16:colId xmlns:a16="http://schemas.microsoft.com/office/drawing/2014/main" xmlns="" val="787145794"/>
                    </a:ext>
                  </a:extLst>
                </a:gridCol>
              </a:tblGrid>
              <a:tr h="1699820">
                <a:tc>
                  <a:txBody>
                    <a:bodyPr/>
                    <a:lstStyle/>
                    <a:p>
                      <a:r>
                        <a:rPr lang="es-MX" dirty="0"/>
                        <a:t>JS</a:t>
                      </a:r>
                    </a:p>
                    <a:p>
                      <a:endParaRPr lang="es-MX" dirty="0"/>
                    </a:p>
                    <a:p>
                      <a:r>
                        <a:rPr lang="es-MX" dirty="0"/>
                        <a:t>&lt;script&gt;</a:t>
                      </a:r>
                    </a:p>
                    <a:p>
                      <a:r>
                        <a:rPr lang="es-MX" dirty="0" err="1"/>
                        <a:t>function</a:t>
                      </a:r>
                      <a:r>
                        <a:rPr lang="es-MX" dirty="0"/>
                        <a:t> </a:t>
                      </a:r>
                      <a:r>
                        <a:rPr lang="es-MX" dirty="0" err="1"/>
                        <a:t>myFunction</a:t>
                      </a:r>
                      <a:r>
                        <a:rPr lang="es-MX" dirty="0"/>
                        <a:t>() {</a:t>
                      </a:r>
                    </a:p>
                    <a:p>
                      <a:r>
                        <a:rPr lang="es-MX" dirty="0"/>
                        <a:t>    </a:t>
                      </a:r>
                      <a:r>
                        <a:rPr lang="es-MX" dirty="0" err="1"/>
                        <a:t>var</a:t>
                      </a:r>
                      <a:r>
                        <a:rPr lang="es-MX" dirty="0"/>
                        <a:t> </a:t>
                      </a:r>
                      <a:r>
                        <a:rPr lang="es-MX" dirty="0" err="1"/>
                        <a:t>text</a:t>
                      </a:r>
                      <a:r>
                        <a:rPr lang="es-MX" dirty="0"/>
                        <a:t> = ""</a:t>
                      </a:r>
                    </a:p>
                    <a:p>
                      <a:r>
                        <a:rPr lang="es-MX" dirty="0"/>
                        <a:t>    </a:t>
                      </a:r>
                      <a:r>
                        <a:rPr lang="es-MX" dirty="0" err="1"/>
                        <a:t>var</a:t>
                      </a:r>
                      <a:r>
                        <a:rPr lang="es-MX" dirty="0"/>
                        <a:t> i = 0;</a:t>
                      </a:r>
                    </a:p>
                    <a:p>
                      <a:r>
                        <a:rPr lang="es-MX" dirty="0"/>
                        <a:t>    do {</a:t>
                      </a:r>
                    </a:p>
                    <a:p>
                      <a:r>
                        <a:rPr lang="es-MX" dirty="0"/>
                        <a:t>        </a:t>
                      </a:r>
                      <a:r>
                        <a:rPr lang="es-MX" dirty="0" err="1"/>
                        <a:t>text</a:t>
                      </a:r>
                      <a:r>
                        <a:rPr lang="es-MX" dirty="0"/>
                        <a:t> += "&lt;</a:t>
                      </a:r>
                      <a:r>
                        <a:rPr lang="es-MX" dirty="0" err="1"/>
                        <a:t>br</a:t>
                      </a:r>
                      <a:r>
                        <a:rPr lang="es-MX" dirty="0"/>
                        <a:t>&gt;</a:t>
                      </a:r>
                      <a:r>
                        <a:rPr lang="es-MX" dirty="0" err="1"/>
                        <a:t>The</a:t>
                      </a:r>
                      <a:r>
                        <a:rPr lang="es-MX" dirty="0"/>
                        <a:t> </a:t>
                      </a:r>
                      <a:r>
                        <a:rPr lang="es-MX" dirty="0" err="1"/>
                        <a:t>number</a:t>
                      </a:r>
                      <a:r>
                        <a:rPr lang="es-MX" dirty="0"/>
                        <a:t> </a:t>
                      </a:r>
                      <a:r>
                        <a:rPr lang="es-MX" dirty="0" err="1"/>
                        <a:t>is</a:t>
                      </a:r>
                      <a:r>
                        <a:rPr lang="es-MX" dirty="0"/>
                        <a:t> " + i;</a:t>
                      </a:r>
                    </a:p>
                    <a:p>
                      <a:r>
                        <a:rPr lang="es-MX" dirty="0"/>
                        <a:t>        i++;</a:t>
                      </a:r>
                    </a:p>
                    <a:p>
                      <a:r>
                        <a:rPr lang="es-MX" dirty="0"/>
                        <a:t>    }</a:t>
                      </a:r>
                    </a:p>
                    <a:p>
                      <a:r>
                        <a:rPr lang="es-MX" dirty="0"/>
                        <a:t>    </a:t>
                      </a:r>
                      <a:r>
                        <a:rPr lang="es-MX" dirty="0" err="1"/>
                        <a:t>while</a:t>
                      </a:r>
                      <a:r>
                        <a:rPr lang="es-MX" dirty="0"/>
                        <a:t> (i &lt; 5);</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dirty="0"/>
                        <a:t> </a:t>
                      </a:r>
                      <a:r>
                        <a:rPr lang="es-MX" dirty="0" err="1"/>
                        <a:t>document.getElementById</a:t>
                      </a:r>
                      <a:r>
                        <a:rPr lang="es-MX" dirty="0"/>
                        <a:t>("demo").</a:t>
                      </a:r>
                      <a:r>
                        <a:rPr lang="es-MX" dirty="0" err="1"/>
                        <a:t>innerHTML</a:t>
                      </a:r>
                      <a:r>
                        <a:rPr lang="es-MX" dirty="0"/>
                        <a:t> = </a:t>
                      </a:r>
                      <a:r>
                        <a:rPr lang="es-MX" dirty="0" err="1"/>
                        <a:t>text</a:t>
                      </a:r>
                      <a:r>
                        <a:rPr lang="es-MX" dirty="0"/>
                        <a:t>;</a:t>
                      </a:r>
                    </a:p>
                    <a:p>
                      <a:r>
                        <a:rPr lang="es-MX" dirty="0"/>
                        <a:t>}</a:t>
                      </a:r>
                    </a:p>
                    <a:p>
                      <a:r>
                        <a:rPr lang="es-MX" dirty="0"/>
                        <a:t>&lt;/script&gt;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948660961"/>
                  </a:ext>
                </a:extLst>
              </a:tr>
            </a:tbl>
          </a:graphicData>
        </a:graphic>
      </p:graphicFrame>
    </p:spTree>
    <p:extLst>
      <p:ext uri="{BB962C8B-B14F-4D97-AF65-F5344CB8AC3E}">
        <p14:creationId xmlns:p14="http://schemas.microsoft.com/office/powerpoint/2010/main" val="1992415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JavaScript :</a:t>
            </a:r>
            <a:r>
              <a:rPr lang="es-MX" dirty="0" err="1"/>
              <a:t>Switch</a:t>
            </a:r>
            <a:endParaRPr lang="es-MX" dirty="0"/>
          </a:p>
        </p:txBody>
      </p:sp>
      <p:graphicFrame>
        <p:nvGraphicFramePr>
          <p:cNvPr id="4" name="Content Placeholder 3"/>
          <p:cNvGraphicFramePr>
            <a:graphicFrameLocks noGrp="1"/>
          </p:cNvGraphicFramePr>
          <p:nvPr>
            <p:ph idx="1"/>
            <p:extLst/>
          </p:nvPr>
        </p:nvGraphicFramePr>
        <p:xfrm>
          <a:off x="866398" y="2000437"/>
          <a:ext cx="10515600" cy="47548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3972422550"/>
                    </a:ext>
                  </a:extLst>
                </a:gridCol>
                <a:gridCol w="5257800">
                  <a:extLst>
                    <a:ext uri="{9D8B030D-6E8A-4147-A177-3AD203B41FA5}">
                      <a16:colId xmlns:a16="http://schemas.microsoft.com/office/drawing/2014/main" xmlns="" val="2452308219"/>
                    </a:ext>
                  </a:extLst>
                </a:gridCol>
              </a:tblGrid>
              <a:tr h="370840">
                <a:tc>
                  <a:txBody>
                    <a:bodyPr/>
                    <a:lstStyle/>
                    <a:p>
                      <a:r>
                        <a:rPr lang="es-MX" b="0" dirty="0">
                          <a:latin typeface="Consolas" panose="020B0609020204030204" pitchFamily="49" charset="0"/>
                        </a:rPr>
                        <a:t>JS</a:t>
                      </a:r>
                    </a:p>
                    <a:p>
                      <a:endParaRPr lang="es-MX" b="0" dirty="0">
                        <a:latin typeface="Consolas" panose="020B0609020204030204" pitchFamily="49" charset="0"/>
                      </a:endParaRPr>
                    </a:p>
                    <a:p>
                      <a:r>
                        <a:rPr lang="en-US" b="0" dirty="0">
                          <a:latin typeface="Consolas" panose="020B0609020204030204" pitchFamily="49" charset="0"/>
                        </a:rPr>
                        <a:t>&lt;script&gt;</a:t>
                      </a:r>
                    </a:p>
                    <a:p>
                      <a:r>
                        <a:rPr lang="en-US" b="0" dirty="0" err="1">
                          <a:latin typeface="Consolas" panose="020B0609020204030204" pitchFamily="49" charset="0"/>
                        </a:rPr>
                        <a:t>var</a:t>
                      </a:r>
                      <a:r>
                        <a:rPr lang="en-US" b="0" dirty="0">
                          <a:latin typeface="Consolas" panose="020B0609020204030204" pitchFamily="49" charset="0"/>
                        </a:rPr>
                        <a:t> day;</a:t>
                      </a:r>
                    </a:p>
                    <a:p>
                      <a:r>
                        <a:rPr lang="en-US" b="0" dirty="0">
                          <a:latin typeface="Consolas" panose="020B0609020204030204" pitchFamily="49" charset="0"/>
                        </a:rPr>
                        <a:t>switch (new Date().</a:t>
                      </a:r>
                      <a:r>
                        <a:rPr lang="en-US" b="0" dirty="0" err="1">
                          <a:latin typeface="Consolas" panose="020B0609020204030204" pitchFamily="49" charset="0"/>
                        </a:rPr>
                        <a:t>getDay</a:t>
                      </a:r>
                      <a:r>
                        <a:rPr lang="en-US" b="0" dirty="0">
                          <a:latin typeface="Consolas" panose="020B0609020204030204" pitchFamily="49" charset="0"/>
                        </a:rPr>
                        <a:t>()) {</a:t>
                      </a:r>
                    </a:p>
                    <a:p>
                      <a:r>
                        <a:rPr lang="en-US" b="0" dirty="0">
                          <a:latin typeface="Consolas" panose="020B0609020204030204" pitchFamily="49" charset="0"/>
                        </a:rPr>
                        <a:t>    case 0:</a:t>
                      </a:r>
                    </a:p>
                    <a:p>
                      <a:r>
                        <a:rPr lang="en-US" b="0" dirty="0">
                          <a:latin typeface="Consolas" panose="020B0609020204030204" pitchFamily="49" charset="0"/>
                        </a:rPr>
                        <a:t>        day = “Domingo";</a:t>
                      </a:r>
                    </a:p>
                    <a:p>
                      <a:r>
                        <a:rPr lang="en-US" b="0" dirty="0">
                          <a:latin typeface="Consolas" panose="020B0609020204030204" pitchFamily="49" charset="0"/>
                        </a:rPr>
                        <a:t>        break;</a:t>
                      </a:r>
                    </a:p>
                    <a:p>
                      <a:r>
                        <a:rPr lang="en-US" b="0" dirty="0">
                          <a:latin typeface="Consolas" panose="020B0609020204030204" pitchFamily="49" charset="0"/>
                        </a:rPr>
                        <a:t>    case 1:</a:t>
                      </a:r>
                    </a:p>
                    <a:p>
                      <a:r>
                        <a:rPr lang="en-US" b="0" dirty="0">
                          <a:latin typeface="Consolas" panose="020B0609020204030204" pitchFamily="49" charset="0"/>
                        </a:rPr>
                        <a:t>        day = “lunes";</a:t>
                      </a:r>
                    </a:p>
                    <a:p>
                      <a:r>
                        <a:rPr lang="en-US" b="0" dirty="0">
                          <a:latin typeface="Consolas" panose="020B0609020204030204" pitchFamily="49" charset="0"/>
                        </a:rPr>
                        <a:t>        break;</a:t>
                      </a:r>
                    </a:p>
                    <a:p>
                      <a:r>
                        <a:rPr lang="en-US" b="0" dirty="0">
                          <a:latin typeface="Consolas" panose="020B0609020204030204" pitchFamily="49" charset="0"/>
                        </a:rPr>
                        <a:t>    case 2:</a:t>
                      </a:r>
                    </a:p>
                    <a:p>
                      <a:r>
                        <a:rPr lang="en-US" b="0" dirty="0">
                          <a:latin typeface="Consolas" panose="020B0609020204030204" pitchFamily="49" charset="0"/>
                        </a:rPr>
                        <a:t>        day = “</a:t>
                      </a:r>
                      <a:r>
                        <a:rPr lang="en-US" b="0" dirty="0" err="1">
                          <a:latin typeface="Consolas" panose="020B0609020204030204" pitchFamily="49" charset="0"/>
                        </a:rPr>
                        <a:t>martes</a:t>
                      </a:r>
                      <a:r>
                        <a:rPr lang="en-US" b="0" dirty="0">
                          <a:latin typeface="Consolas" panose="020B0609020204030204" pitchFamily="49" charset="0"/>
                        </a:rPr>
                        <a:t>";</a:t>
                      </a:r>
                    </a:p>
                    <a:p>
                      <a:r>
                        <a:rPr lang="en-US" b="0" dirty="0">
                          <a:latin typeface="Consolas" panose="020B0609020204030204" pitchFamily="49" charset="0"/>
                        </a:rPr>
                        <a:t>        break;</a:t>
                      </a:r>
                    </a:p>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s-MX" b="0" dirty="0">
                        <a:latin typeface="Consolas" panose="020B0609020204030204" pitchFamily="49" charset="0"/>
                      </a:endParaRPr>
                    </a:p>
                    <a:p>
                      <a:r>
                        <a:rPr lang="en-US" b="0" dirty="0">
                          <a:latin typeface="Consolas" panose="020B0609020204030204" pitchFamily="49" charset="0"/>
                        </a:rPr>
                        <a:t> case 3:</a:t>
                      </a:r>
                    </a:p>
                    <a:p>
                      <a:r>
                        <a:rPr lang="en-US" b="0" dirty="0">
                          <a:latin typeface="Consolas" panose="020B0609020204030204" pitchFamily="49" charset="0"/>
                        </a:rPr>
                        <a:t>        day = “</a:t>
                      </a:r>
                      <a:r>
                        <a:rPr lang="en-US" b="0" dirty="0" err="1">
                          <a:latin typeface="Consolas" panose="020B0609020204030204" pitchFamily="49" charset="0"/>
                        </a:rPr>
                        <a:t>miercoles</a:t>
                      </a:r>
                      <a:r>
                        <a:rPr lang="en-US" b="0" dirty="0">
                          <a:latin typeface="Consolas" panose="020B0609020204030204" pitchFamily="49" charset="0"/>
                        </a:rPr>
                        <a:t>";</a:t>
                      </a:r>
                    </a:p>
                    <a:p>
                      <a:r>
                        <a:rPr lang="en-US" b="0" dirty="0">
                          <a:latin typeface="Consolas" panose="020B0609020204030204" pitchFamily="49" charset="0"/>
                        </a:rPr>
                        <a:t>        break;</a:t>
                      </a:r>
                    </a:p>
                    <a:p>
                      <a:r>
                        <a:rPr lang="en-US" b="0" dirty="0">
                          <a:latin typeface="Consolas" panose="020B0609020204030204" pitchFamily="49" charset="0"/>
                        </a:rPr>
                        <a:t>    case 4:</a:t>
                      </a:r>
                    </a:p>
                    <a:p>
                      <a:r>
                        <a:rPr lang="en-US" b="0" dirty="0">
                          <a:latin typeface="Consolas" panose="020B0609020204030204" pitchFamily="49" charset="0"/>
                        </a:rPr>
                        <a:t>        day = “</a:t>
                      </a:r>
                      <a:r>
                        <a:rPr lang="en-US" b="0" dirty="0" err="1">
                          <a:latin typeface="Consolas" panose="020B0609020204030204" pitchFamily="49" charset="0"/>
                        </a:rPr>
                        <a:t>jueves</a:t>
                      </a:r>
                      <a:r>
                        <a:rPr lang="en-US" b="0" dirty="0">
                          <a:latin typeface="Consolas" panose="020B0609020204030204" pitchFamily="49" charset="0"/>
                        </a:rPr>
                        <a:t>";</a:t>
                      </a:r>
                    </a:p>
                    <a:p>
                      <a:r>
                        <a:rPr lang="en-US" b="0" dirty="0">
                          <a:latin typeface="Consolas" panose="020B0609020204030204" pitchFamily="49" charset="0"/>
                        </a:rPr>
                        <a:t>        break;</a:t>
                      </a:r>
                    </a:p>
                    <a:p>
                      <a:r>
                        <a:rPr lang="en-US" b="0" dirty="0">
                          <a:latin typeface="Consolas" panose="020B0609020204030204" pitchFamily="49" charset="0"/>
                        </a:rPr>
                        <a:t>    case 5:</a:t>
                      </a:r>
                    </a:p>
                    <a:p>
                      <a:r>
                        <a:rPr lang="en-US" b="0" dirty="0">
                          <a:latin typeface="Consolas" panose="020B0609020204030204" pitchFamily="49" charset="0"/>
                        </a:rPr>
                        <a:t>        day = “</a:t>
                      </a:r>
                      <a:r>
                        <a:rPr lang="en-US" b="0" dirty="0" err="1">
                          <a:latin typeface="Consolas" panose="020B0609020204030204" pitchFamily="49" charset="0"/>
                        </a:rPr>
                        <a:t>viernes</a:t>
                      </a:r>
                      <a:r>
                        <a:rPr lang="en-US" b="0" dirty="0">
                          <a:latin typeface="Consolas" panose="020B0609020204030204" pitchFamily="49" charset="0"/>
                        </a:rPr>
                        <a:t>";</a:t>
                      </a:r>
                    </a:p>
                    <a:p>
                      <a:r>
                        <a:rPr lang="en-US" b="0" dirty="0">
                          <a:latin typeface="Consolas" panose="020B0609020204030204" pitchFamily="49" charset="0"/>
                        </a:rPr>
                        <a:t>        break;</a:t>
                      </a:r>
                    </a:p>
                    <a:p>
                      <a:r>
                        <a:rPr lang="en-US" b="0" dirty="0">
                          <a:latin typeface="Consolas" panose="020B0609020204030204" pitchFamily="49" charset="0"/>
                        </a:rPr>
                        <a:t>    case  6:</a:t>
                      </a:r>
                    </a:p>
                    <a:p>
                      <a:r>
                        <a:rPr lang="en-US" b="0" dirty="0">
                          <a:latin typeface="Consolas" panose="020B0609020204030204" pitchFamily="49" charset="0"/>
                        </a:rPr>
                        <a:t>        day = “</a:t>
                      </a:r>
                      <a:r>
                        <a:rPr lang="en-US" b="0" dirty="0" err="1">
                          <a:latin typeface="Consolas" panose="020B0609020204030204" pitchFamily="49" charset="0"/>
                        </a:rPr>
                        <a:t>sabado</a:t>
                      </a:r>
                      <a:r>
                        <a:rPr lang="en-US" b="0" dirty="0">
                          <a:latin typeface="Consolas" panose="020B0609020204030204" pitchFamily="49" charset="0"/>
                        </a:rPr>
                        <a:t>";</a:t>
                      </a:r>
                    </a:p>
                    <a:p>
                      <a:r>
                        <a:rPr lang="en-US" b="0" dirty="0">
                          <a:latin typeface="Consolas" panose="020B0609020204030204" pitchFamily="49" charset="0"/>
                        </a:rPr>
                        <a:t>        break;</a:t>
                      </a:r>
                    </a:p>
                    <a:p>
                      <a:r>
                        <a:rPr lang="en-US" b="0" dirty="0">
                          <a:latin typeface="Consolas" panose="020B0609020204030204" pitchFamily="49" charset="0"/>
                        </a:rPr>
                        <a:t>}</a:t>
                      </a:r>
                    </a:p>
                    <a:p>
                      <a:r>
                        <a:rPr lang="en-US" b="0" dirty="0" err="1">
                          <a:latin typeface="Consolas" panose="020B0609020204030204" pitchFamily="49" charset="0"/>
                        </a:rPr>
                        <a:t>document.getElementById</a:t>
                      </a:r>
                      <a:r>
                        <a:rPr lang="en-US" b="0" dirty="0">
                          <a:latin typeface="Consolas" panose="020B0609020204030204" pitchFamily="49" charset="0"/>
                        </a:rPr>
                        <a:t>("demo").</a:t>
                      </a:r>
                      <a:r>
                        <a:rPr lang="en-US" b="0" dirty="0" err="1">
                          <a:latin typeface="Consolas" panose="020B0609020204030204" pitchFamily="49" charset="0"/>
                        </a:rPr>
                        <a:t>innerHTML</a:t>
                      </a:r>
                      <a:r>
                        <a:rPr lang="en-US" b="0" dirty="0">
                          <a:latin typeface="Consolas" panose="020B0609020204030204" pitchFamily="49" charset="0"/>
                        </a:rPr>
                        <a:t> = “Hoy</a:t>
                      </a:r>
                      <a:r>
                        <a:rPr lang="en-US" b="0" baseline="0" dirty="0">
                          <a:latin typeface="Consolas" panose="020B0609020204030204" pitchFamily="49" charset="0"/>
                        </a:rPr>
                        <a:t> </a:t>
                      </a:r>
                      <a:r>
                        <a:rPr lang="en-US" b="0" baseline="0" dirty="0" err="1">
                          <a:latin typeface="Consolas" panose="020B0609020204030204" pitchFamily="49" charset="0"/>
                        </a:rPr>
                        <a:t>es</a:t>
                      </a:r>
                      <a:r>
                        <a:rPr lang="en-US" b="0" baseline="0" dirty="0">
                          <a:latin typeface="Consolas" panose="020B0609020204030204" pitchFamily="49" charset="0"/>
                        </a:rPr>
                        <a:t>:</a:t>
                      </a:r>
                      <a:r>
                        <a:rPr lang="en-US" b="0" dirty="0">
                          <a:latin typeface="Consolas" panose="020B0609020204030204" pitchFamily="49" charset="0"/>
                        </a:rPr>
                        <a:t> " + day;</a:t>
                      </a:r>
                    </a:p>
                    <a:p>
                      <a:r>
                        <a:rPr lang="en-US" b="0" dirty="0">
                          <a:latin typeface="Consolas" panose="020B0609020204030204" pitchFamily="49" charset="0"/>
                        </a:rPr>
                        <a:t>&lt;/script&gt;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198463394"/>
                  </a:ext>
                </a:extLst>
              </a:tr>
            </a:tbl>
          </a:graphicData>
        </a:graphic>
      </p:graphicFrame>
    </p:spTree>
    <p:extLst>
      <p:ext uri="{BB962C8B-B14F-4D97-AF65-F5344CB8AC3E}">
        <p14:creationId xmlns:p14="http://schemas.microsoft.com/office/powerpoint/2010/main" val="1621856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JavaScript: </a:t>
            </a:r>
            <a:r>
              <a:rPr lang="es-MX" dirty="0" err="1"/>
              <a:t>For</a:t>
            </a:r>
            <a:endParaRPr lang="es-MX" dirty="0"/>
          </a:p>
        </p:txBody>
      </p:sp>
      <p:sp>
        <p:nvSpPr>
          <p:cNvPr id="3" name="Content Placeholder 2"/>
          <p:cNvSpPr>
            <a:spLocks noGrp="1"/>
          </p:cNvSpPr>
          <p:nvPr>
            <p:ph idx="1"/>
          </p:nvPr>
        </p:nvSpPr>
        <p:spPr>
          <a:xfrm>
            <a:off x="818712" y="2222288"/>
            <a:ext cx="10554574" cy="964666"/>
          </a:xfrm>
        </p:spPr>
        <p:txBody>
          <a:bodyPr/>
          <a:lstStyle/>
          <a:p>
            <a:pPr marL="0" indent="0">
              <a:buNone/>
            </a:pPr>
            <a:r>
              <a:rPr lang="es-MX" dirty="0"/>
              <a:t>Los </a:t>
            </a:r>
            <a:r>
              <a:rPr lang="es-MX" dirty="0" err="1"/>
              <a:t>For</a:t>
            </a:r>
            <a:r>
              <a:rPr lang="es-MX" dirty="0"/>
              <a:t> bucles pueden ejecutar un bloque de código varias veces.</a:t>
            </a:r>
          </a:p>
          <a:p>
            <a:pPr marL="0" indent="0">
              <a:buNone/>
            </a:pPr>
            <a:endParaRPr lang="es-MX" dirty="0"/>
          </a:p>
        </p:txBody>
      </p:sp>
      <p:graphicFrame>
        <p:nvGraphicFramePr>
          <p:cNvPr id="4" name="Table 3"/>
          <p:cNvGraphicFramePr>
            <a:graphicFrameLocks noGrp="1"/>
          </p:cNvGraphicFramePr>
          <p:nvPr>
            <p:extLst/>
          </p:nvPr>
        </p:nvGraphicFramePr>
        <p:xfrm>
          <a:off x="2031999" y="2896497"/>
          <a:ext cx="8128000" cy="3383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696442077"/>
                    </a:ext>
                  </a:extLst>
                </a:gridCol>
                <a:gridCol w="4064000">
                  <a:extLst>
                    <a:ext uri="{9D8B030D-6E8A-4147-A177-3AD203B41FA5}">
                      <a16:colId xmlns:a16="http://schemas.microsoft.com/office/drawing/2014/main" xmlns="" val="1094655732"/>
                    </a:ext>
                  </a:extLst>
                </a:gridCol>
              </a:tblGrid>
              <a:tr h="370840">
                <a:tc>
                  <a:txBody>
                    <a:bodyPr/>
                    <a:lstStyle/>
                    <a:p>
                      <a:r>
                        <a:rPr lang="es-MX" b="0" dirty="0">
                          <a:latin typeface="Consolas" panose="020B0609020204030204" pitchFamily="49" charset="0"/>
                        </a:rPr>
                        <a:t>JS</a:t>
                      </a:r>
                    </a:p>
                    <a:p>
                      <a:endParaRPr lang="es-MX" b="0" dirty="0">
                        <a:latin typeface="Consolas" panose="020B0609020204030204" pitchFamily="49" charset="0"/>
                      </a:endParaRPr>
                    </a:p>
                    <a:p>
                      <a:r>
                        <a:rPr lang="es-MX" b="0" dirty="0">
                          <a:latin typeface="Consolas" panose="020B0609020204030204" pitchFamily="49" charset="0"/>
                        </a:rPr>
                        <a:t>&lt;script&gt;</a:t>
                      </a:r>
                    </a:p>
                    <a:p>
                      <a:r>
                        <a:rPr lang="es-MX" b="0" dirty="0" err="1">
                          <a:latin typeface="Consolas" panose="020B0609020204030204" pitchFamily="49" charset="0"/>
                        </a:rPr>
                        <a:t>var</a:t>
                      </a:r>
                      <a:r>
                        <a:rPr lang="es-MX" b="0" dirty="0">
                          <a:latin typeface="Consolas" panose="020B0609020204030204" pitchFamily="49" charset="0"/>
                        </a:rPr>
                        <a:t> </a:t>
                      </a:r>
                      <a:r>
                        <a:rPr lang="es-MX" b="0" dirty="0" err="1">
                          <a:latin typeface="Consolas" panose="020B0609020204030204" pitchFamily="49" charset="0"/>
                        </a:rPr>
                        <a:t>text</a:t>
                      </a:r>
                      <a:r>
                        <a:rPr lang="es-MX" b="0" dirty="0">
                          <a:latin typeface="Consolas" panose="020B0609020204030204" pitchFamily="49" charset="0"/>
                        </a:rPr>
                        <a:t> = "";</a:t>
                      </a:r>
                    </a:p>
                    <a:p>
                      <a:r>
                        <a:rPr lang="es-MX" b="0" dirty="0" err="1">
                          <a:latin typeface="Consolas" panose="020B0609020204030204" pitchFamily="49" charset="0"/>
                        </a:rPr>
                        <a:t>var</a:t>
                      </a:r>
                      <a:r>
                        <a:rPr lang="es-MX" b="0" dirty="0">
                          <a:latin typeface="Consolas" panose="020B0609020204030204" pitchFamily="49" charset="0"/>
                        </a:rPr>
                        <a:t> i;</a:t>
                      </a:r>
                    </a:p>
                    <a:p>
                      <a:r>
                        <a:rPr lang="es-MX" b="0" dirty="0" err="1">
                          <a:latin typeface="Consolas" panose="020B0609020204030204" pitchFamily="49" charset="0"/>
                        </a:rPr>
                        <a:t>for</a:t>
                      </a:r>
                      <a:r>
                        <a:rPr lang="es-MX" b="0" dirty="0">
                          <a:latin typeface="Consolas" panose="020B0609020204030204" pitchFamily="49" charset="0"/>
                        </a:rPr>
                        <a:t> (i = 0; i &lt; 1000; i++) {</a:t>
                      </a:r>
                    </a:p>
                    <a:p>
                      <a:r>
                        <a:rPr lang="es-MX" b="0" dirty="0">
                          <a:latin typeface="Consolas" panose="020B0609020204030204" pitchFamily="49" charset="0"/>
                        </a:rPr>
                        <a:t>    </a:t>
                      </a:r>
                      <a:r>
                        <a:rPr lang="es-MX" b="0" dirty="0" err="1">
                          <a:latin typeface="Consolas" panose="020B0609020204030204" pitchFamily="49" charset="0"/>
                        </a:rPr>
                        <a:t>text</a:t>
                      </a:r>
                      <a:r>
                        <a:rPr lang="es-MX" b="0" dirty="0">
                          <a:latin typeface="Consolas" panose="020B0609020204030204" pitchFamily="49" charset="0"/>
                        </a:rPr>
                        <a:t> += i+ "&lt;</a:t>
                      </a:r>
                      <a:r>
                        <a:rPr lang="es-MX" b="0" dirty="0" err="1">
                          <a:latin typeface="Consolas" panose="020B0609020204030204" pitchFamily="49" charset="0"/>
                        </a:rPr>
                        <a:t>br</a:t>
                      </a:r>
                      <a:r>
                        <a:rPr lang="es-MX" b="0" dirty="0">
                          <a:latin typeface="Consolas" panose="020B0609020204030204" pitchFamily="49" charset="0"/>
                        </a:rPr>
                        <a:t>&gt;";</a:t>
                      </a:r>
                    </a:p>
                    <a:p>
                      <a:r>
                        <a:rPr lang="es-MX" b="0" dirty="0">
                          <a:latin typeface="Consolas" panose="020B0609020204030204" pitchFamily="49" charset="0"/>
                        </a:rPr>
                        <a:t>}</a:t>
                      </a:r>
                    </a:p>
                    <a:p>
                      <a:endParaRPr lang="es-MX" b="0" dirty="0">
                        <a:latin typeface="Consolas" panose="020B0609020204030204" pitchFamily="49" charset="0"/>
                      </a:endParaRPr>
                    </a:p>
                    <a:p>
                      <a:r>
                        <a:rPr lang="es-MX" b="0" dirty="0" err="1">
                          <a:latin typeface="Consolas" panose="020B0609020204030204" pitchFamily="49" charset="0"/>
                        </a:rPr>
                        <a:t>document.getElementById</a:t>
                      </a:r>
                      <a:r>
                        <a:rPr lang="es-MX" b="0" dirty="0">
                          <a:latin typeface="Consolas" panose="020B0609020204030204" pitchFamily="49" charset="0"/>
                        </a:rPr>
                        <a:t>("demo").</a:t>
                      </a:r>
                      <a:r>
                        <a:rPr lang="es-MX" b="0" dirty="0" err="1">
                          <a:latin typeface="Consolas" panose="020B0609020204030204" pitchFamily="49" charset="0"/>
                        </a:rPr>
                        <a:t>innerHTML</a:t>
                      </a:r>
                      <a:r>
                        <a:rPr lang="es-MX" b="0" dirty="0">
                          <a:latin typeface="Consolas" panose="020B0609020204030204" pitchFamily="49" charset="0"/>
                        </a:rPr>
                        <a:t> = </a:t>
                      </a:r>
                      <a:r>
                        <a:rPr lang="es-MX" b="0" dirty="0" err="1">
                          <a:latin typeface="Consolas" panose="020B0609020204030204" pitchFamily="49" charset="0"/>
                        </a:rPr>
                        <a:t>text</a:t>
                      </a:r>
                      <a:r>
                        <a:rPr lang="es-MX" b="0" dirty="0">
                          <a:latin typeface="Consolas" panose="020B0609020204030204" pitchFamily="49" charset="0"/>
                        </a:rPr>
                        <a:t>;</a:t>
                      </a:r>
                    </a:p>
                    <a:p>
                      <a:r>
                        <a:rPr lang="es-MX" b="0" dirty="0">
                          <a:latin typeface="Consolas" panose="020B0609020204030204" pitchFamily="49" charset="0"/>
                        </a:rPr>
                        <a:t>&lt;/script&gt;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28456712"/>
                  </a:ext>
                </a:extLst>
              </a:tr>
            </a:tbl>
          </a:graphicData>
        </a:graphic>
      </p:graphicFrame>
    </p:spTree>
    <p:extLst>
      <p:ext uri="{BB962C8B-B14F-4D97-AF65-F5344CB8AC3E}">
        <p14:creationId xmlns:p14="http://schemas.microsoft.com/office/powerpoint/2010/main" val="3346871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JavaScript: </a:t>
            </a:r>
            <a:r>
              <a:rPr lang="es-MX" dirty="0" err="1"/>
              <a:t>For</a:t>
            </a:r>
            <a:r>
              <a:rPr lang="es-MX" dirty="0"/>
              <a:t> in</a:t>
            </a:r>
          </a:p>
        </p:txBody>
      </p:sp>
      <p:graphicFrame>
        <p:nvGraphicFramePr>
          <p:cNvPr id="4" name="Content Placeholder 3"/>
          <p:cNvGraphicFramePr>
            <a:graphicFrameLocks noGrp="1"/>
          </p:cNvGraphicFramePr>
          <p:nvPr>
            <p:ph idx="1"/>
            <p:extLst/>
          </p:nvPr>
        </p:nvGraphicFramePr>
        <p:xfrm>
          <a:off x="866398" y="2551766"/>
          <a:ext cx="10515600" cy="36576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1395439758"/>
                    </a:ext>
                  </a:extLst>
                </a:gridCol>
                <a:gridCol w="5257800">
                  <a:extLst>
                    <a:ext uri="{9D8B030D-6E8A-4147-A177-3AD203B41FA5}">
                      <a16:colId xmlns:a16="http://schemas.microsoft.com/office/drawing/2014/main" xmlns="" val="416825599"/>
                    </a:ext>
                  </a:extLst>
                </a:gridCol>
              </a:tblGrid>
              <a:tr h="370840">
                <a:tc>
                  <a:txBody>
                    <a:bodyPr/>
                    <a:lstStyle/>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dirty="0"/>
                        <a:t>JS</a:t>
                      </a:r>
                    </a:p>
                    <a:p>
                      <a:r>
                        <a:rPr lang="en-US" dirty="0"/>
                        <a:t>&lt;script&gt;</a:t>
                      </a:r>
                    </a:p>
                    <a:p>
                      <a:r>
                        <a:rPr lang="en-US" dirty="0" err="1"/>
                        <a:t>var</a:t>
                      </a:r>
                      <a:r>
                        <a:rPr lang="en-US" dirty="0"/>
                        <a:t> txt = "";</a:t>
                      </a:r>
                    </a:p>
                    <a:p>
                      <a:r>
                        <a:rPr lang="en-US" dirty="0" err="1"/>
                        <a:t>var</a:t>
                      </a:r>
                      <a:r>
                        <a:rPr lang="en-US" dirty="0"/>
                        <a:t> person = {</a:t>
                      </a:r>
                      <a:r>
                        <a:rPr lang="en-US" dirty="0" err="1"/>
                        <a:t>fname</a:t>
                      </a:r>
                      <a:r>
                        <a:rPr lang="en-US" dirty="0"/>
                        <a:t>:"John", </a:t>
                      </a:r>
                      <a:r>
                        <a:rPr lang="en-US" dirty="0" err="1"/>
                        <a:t>lname</a:t>
                      </a:r>
                      <a:r>
                        <a:rPr lang="en-US" dirty="0"/>
                        <a:t>:"Doe", age:25}; </a:t>
                      </a:r>
                    </a:p>
                    <a:p>
                      <a:r>
                        <a:rPr lang="en-US" dirty="0" err="1"/>
                        <a:t>var</a:t>
                      </a:r>
                      <a:r>
                        <a:rPr lang="en-US" dirty="0"/>
                        <a:t> x;</a:t>
                      </a:r>
                    </a:p>
                    <a:p>
                      <a:r>
                        <a:rPr lang="en-US" dirty="0"/>
                        <a:t>for (x in person) {</a:t>
                      </a:r>
                    </a:p>
                    <a:p>
                      <a:r>
                        <a:rPr lang="en-US" dirty="0"/>
                        <a:t>    txt += person[x] + " ";</a:t>
                      </a:r>
                    </a:p>
                    <a:p>
                      <a:r>
                        <a:rPr lang="en-US" dirty="0"/>
                        <a:t>}</a:t>
                      </a:r>
                    </a:p>
                    <a:p>
                      <a:r>
                        <a:rPr lang="en-US" dirty="0" err="1"/>
                        <a:t>document.getElementById</a:t>
                      </a:r>
                      <a:r>
                        <a:rPr lang="en-US" dirty="0"/>
                        <a:t>("demo").</a:t>
                      </a:r>
                      <a:r>
                        <a:rPr lang="en-US" dirty="0" err="1"/>
                        <a:t>innerHTML</a:t>
                      </a:r>
                      <a:r>
                        <a:rPr lang="en-US" dirty="0"/>
                        <a:t> = txt;</a:t>
                      </a:r>
                    </a:p>
                    <a:p>
                      <a:r>
                        <a:rPr lang="en-US" dirty="0"/>
                        <a:t>&lt;/script&gt;</a:t>
                      </a:r>
                      <a:endParaRPr lang="es-MX" dirty="0"/>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531627231"/>
                  </a:ext>
                </a:extLst>
              </a:tr>
            </a:tbl>
          </a:graphicData>
        </a:graphic>
      </p:graphicFrame>
    </p:spTree>
    <p:extLst>
      <p:ext uri="{BB962C8B-B14F-4D97-AF65-F5344CB8AC3E}">
        <p14:creationId xmlns:p14="http://schemas.microsoft.com/office/powerpoint/2010/main" val="42409887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JavaScript:Array</a:t>
            </a:r>
            <a:endParaRPr lang="es-MX" dirty="0"/>
          </a:p>
        </p:txBody>
      </p:sp>
      <p:sp>
        <p:nvSpPr>
          <p:cNvPr id="3" name="Content Placeholder 2"/>
          <p:cNvSpPr>
            <a:spLocks noGrp="1"/>
          </p:cNvSpPr>
          <p:nvPr>
            <p:ph idx="1"/>
          </p:nvPr>
        </p:nvSpPr>
        <p:spPr/>
        <p:txBody>
          <a:bodyPr>
            <a:normAutofit fontScale="85000" lnSpcReduction="20000"/>
          </a:bodyPr>
          <a:lstStyle/>
          <a:p>
            <a:pPr marL="0" indent="0">
              <a:buNone/>
            </a:pPr>
            <a:r>
              <a:rPr lang="es-MX" dirty="0"/>
              <a:t>Es una variable especial, que puede contener más de un valor a la vez.</a:t>
            </a:r>
          </a:p>
          <a:p>
            <a:pPr marL="0" indent="0">
              <a:buNone/>
            </a:pPr>
            <a:endParaRPr lang="es-MX" dirty="0"/>
          </a:p>
          <a:p>
            <a:pPr marL="0" indent="0">
              <a:buNone/>
            </a:pPr>
            <a:r>
              <a:rPr lang="es-MX" dirty="0"/>
              <a:t>&lt;script&gt;</a:t>
            </a:r>
          </a:p>
          <a:p>
            <a:pPr marL="0" indent="0">
              <a:buNone/>
            </a:pPr>
            <a:r>
              <a:rPr lang="es-MX" dirty="0" err="1"/>
              <a:t>var</a:t>
            </a:r>
            <a:r>
              <a:rPr lang="es-MX" dirty="0"/>
              <a:t> </a:t>
            </a:r>
            <a:r>
              <a:rPr lang="es-MX" dirty="0" err="1"/>
              <a:t>fruits</a:t>
            </a:r>
            <a:r>
              <a:rPr lang="es-MX" dirty="0"/>
              <a:t> = ["Banana", "Orange", "Apple", "Mango"];</a:t>
            </a:r>
          </a:p>
          <a:p>
            <a:pPr marL="0" indent="0">
              <a:buNone/>
            </a:pPr>
            <a:r>
              <a:rPr lang="es-MX" dirty="0" err="1"/>
              <a:t>document.getElementById</a:t>
            </a:r>
            <a:r>
              <a:rPr lang="es-MX" dirty="0"/>
              <a:t>("demo").</a:t>
            </a:r>
            <a:r>
              <a:rPr lang="es-MX" dirty="0" err="1"/>
              <a:t>innerHTML</a:t>
            </a:r>
            <a:r>
              <a:rPr lang="es-MX" dirty="0"/>
              <a:t> = </a:t>
            </a:r>
            <a:r>
              <a:rPr lang="es-MX" dirty="0" err="1"/>
              <a:t>fruits</a:t>
            </a:r>
            <a:r>
              <a:rPr lang="es-MX" dirty="0"/>
              <a:t>;</a:t>
            </a:r>
          </a:p>
          <a:p>
            <a:pPr marL="0" indent="0">
              <a:buNone/>
            </a:pPr>
            <a:endParaRPr lang="es-MX" dirty="0"/>
          </a:p>
          <a:p>
            <a:pPr marL="0" indent="0">
              <a:buNone/>
            </a:pPr>
            <a:r>
              <a:rPr lang="es-MX" dirty="0" err="1"/>
              <a:t>function</a:t>
            </a:r>
            <a:r>
              <a:rPr lang="es-MX" dirty="0"/>
              <a:t> </a:t>
            </a:r>
            <a:r>
              <a:rPr lang="es-MX" dirty="0" err="1"/>
              <a:t>myFunction</a:t>
            </a:r>
            <a:r>
              <a:rPr lang="es-MX" dirty="0"/>
              <a:t>() {</a:t>
            </a:r>
          </a:p>
          <a:p>
            <a:pPr marL="0" indent="0">
              <a:buNone/>
            </a:pPr>
            <a:r>
              <a:rPr lang="es-MX" dirty="0"/>
              <a:t>    </a:t>
            </a:r>
            <a:r>
              <a:rPr lang="es-MX" dirty="0" err="1"/>
              <a:t>fruits.push</a:t>
            </a:r>
            <a:r>
              <a:rPr lang="es-MX" dirty="0"/>
              <a:t>("</a:t>
            </a:r>
            <a:r>
              <a:rPr lang="es-MX" dirty="0" err="1"/>
              <a:t>Lemon</a:t>
            </a:r>
            <a:r>
              <a:rPr lang="es-MX" dirty="0"/>
              <a:t>")</a:t>
            </a:r>
          </a:p>
          <a:p>
            <a:pPr marL="0" indent="0">
              <a:buNone/>
            </a:pPr>
            <a:r>
              <a:rPr lang="es-MX" dirty="0"/>
              <a:t>    </a:t>
            </a:r>
            <a:r>
              <a:rPr lang="es-MX" dirty="0" err="1"/>
              <a:t>document.getElementById</a:t>
            </a:r>
            <a:r>
              <a:rPr lang="es-MX" dirty="0"/>
              <a:t>("demo").</a:t>
            </a:r>
            <a:r>
              <a:rPr lang="es-MX" dirty="0" err="1"/>
              <a:t>innerHTML</a:t>
            </a:r>
            <a:r>
              <a:rPr lang="es-MX" dirty="0"/>
              <a:t> = </a:t>
            </a:r>
            <a:r>
              <a:rPr lang="es-MX" dirty="0" err="1"/>
              <a:t>fruits</a:t>
            </a:r>
            <a:r>
              <a:rPr lang="es-MX" dirty="0"/>
              <a:t>;</a:t>
            </a:r>
          </a:p>
          <a:p>
            <a:pPr marL="0" indent="0">
              <a:buNone/>
            </a:pPr>
            <a:r>
              <a:rPr lang="es-MX" dirty="0"/>
              <a:t>}</a:t>
            </a:r>
          </a:p>
          <a:p>
            <a:pPr marL="0" indent="0">
              <a:buNone/>
            </a:pPr>
            <a:r>
              <a:rPr lang="es-MX" dirty="0"/>
              <a:t>&lt;/script&gt;</a:t>
            </a:r>
          </a:p>
          <a:p>
            <a:pPr marL="0" indent="0">
              <a:buNone/>
            </a:pPr>
            <a:endParaRPr lang="es-MX" dirty="0"/>
          </a:p>
        </p:txBody>
      </p:sp>
    </p:spTree>
    <p:extLst>
      <p:ext uri="{BB962C8B-B14F-4D97-AF65-F5344CB8AC3E}">
        <p14:creationId xmlns:p14="http://schemas.microsoft.com/office/powerpoint/2010/main" val="1832340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87" y="1811837"/>
            <a:ext cx="4852988" cy="1617163"/>
          </a:xfrm>
        </p:spPr>
        <p:txBody>
          <a:bodyPr>
            <a:normAutofit/>
          </a:bodyPr>
          <a:lstStyle/>
          <a:p>
            <a:r>
              <a:rPr lang="es-MX" sz="3200" dirty="0"/>
              <a:t>Funciones</a:t>
            </a:r>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970" r="22970"/>
          <a:stretch>
            <a:fillRect/>
          </a:stretch>
        </p:blipFill>
        <p:spPr/>
      </p:pic>
      <p:sp>
        <p:nvSpPr>
          <p:cNvPr id="5" name="Marcador de pie de página 4"/>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56</a:t>
            </a:fld>
            <a:endParaRPr lang="en-US" dirty="0"/>
          </a:p>
        </p:txBody>
      </p:sp>
    </p:spTree>
    <p:extLst>
      <p:ext uri="{BB962C8B-B14F-4D97-AF65-F5344CB8AC3E}">
        <p14:creationId xmlns:p14="http://schemas.microsoft.com/office/powerpoint/2010/main" val="847920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Funciones</a:t>
            </a:r>
          </a:p>
        </p:txBody>
      </p:sp>
      <p:sp>
        <p:nvSpPr>
          <p:cNvPr id="3" name="Content Placeholder 2"/>
          <p:cNvSpPr>
            <a:spLocks noGrp="1"/>
          </p:cNvSpPr>
          <p:nvPr>
            <p:ph idx="1"/>
          </p:nvPr>
        </p:nvSpPr>
        <p:spPr/>
        <p:txBody>
          <a:bodyPr/>
          <a:lstStyle/>
          <a:p>
            <a:r>
              <a:rPr lang="es-MX" dirty="0"/>
              <a:t>Una función JavaScript es un bloque de código diseñado para realizar una tarea en particular.</a:t>
            </a:r>
          </a:p>
          <a:p>
            <a:r>
              <a:rPr lang="es-MX" dirty="0"/>
              <a:t>Una función de JavaScript se ejecuta cuando "algo" lo invoca (llama).</a:t>
            </a:r>
          </a:p>
          <a:p>
            <a:pPr marL="0" indent="0">
              <a:buNone/>
            </a:pPr>
            <a:endParaRPr lang="en-US" dirty="0"/>
          </a:p>
          <a:p>
            <a:pPr marL="0" indent="0">
              <a:buNone/>
            </a:pPr>
            <a:r>
              <a:rPr lang="en-US" dirty="0">
                <a:latin typeface="Consolas" panose="020B0609020204030204" pitchFamily="49" charset="0"/>
              </a:rPr>
              <a:t>function </a:t>
            </a:r>
            <a:r>
              <a:rPr lang="en-US" dirty="0" err="1">
                <a:latin typeface="Consolas" panose="020B0609020204030204" pitchFamily="49" charset="0"/>
              </a:rPr>
              <a:t>myFunction</a:t>
            </a:r>
            <a:r>
              <a:rPr lang="en-US" dirty="0">
                <a:latin typeface="Consolas" panose="020B0609020204030204" pitchFamily="49" charset="0"/>
              </a:rPr>
              <a:t>(p1, p2) {</a:t>
            </a:r>
            <a:br>
              <a:rPr lang="en-US" dirty="0">
                <a:latin typeface="Consolas" panose="020B0609020204030204" pitchFamily="49" charset="0"/>
              </a:rPr>
            </a:br>
            <a:r>
              <a:rPr lang="en-US" dirty="0">
                <a:latin typeface="Consolas" panose="020B0609020204030204" pitchFamily="49" charset="0"/>
              </a:rPr>
              <a:t>    return p1 * p2;              // The function returns the product of p1 and p2</a:t>
            </a:r>
            <a:br>
              <a:rPr lang="en-US" dirty="0">
                <a:latin typeface="Consolas" panose="020B0609020204030204" pitchFamily="49" charset="0"/>
              </a:rPr>
            </a:br>
            <a:r>
              <a:rPr lang="en-US" dirty="0">
                <a:latin typeface="Consolas" panose="020B0609020204030204" pitchFamily="49" charset="0"/>
              </a:rPr>
              <a:t>}</a:t>
            </a:r>
            <a:endParaRPr lang="es-MX"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661070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smtClean="0"/>
              <a:t>Funciones : Ejemplo</a:t>
            </a:r>
            <a:endParaRPr lang="es-MX" dirty="0"/>
          </a:p>
        </p:txBody>
      </p:sp>
      <p:sp>
        <p:nvSpPr>
          <p:cNvPr id="3" name="Content Placeholder 2"/>
          <p:cNvSpPr>
            <a:spLocks noGrp="1"/>
          </p:cNvSpPr>
          <p:nvPr>
            <p:ph idx="1"/>
          </p:nvPr>
        </p:nvSpPr>
        <p:spPr/>
        <p:txBody>
          <a:bodyPr/>
          <a:lstStyle/>
          <a:p>
            <a:pPr marL="0" indent="0">
              <a:buNone/>
            </a:pPr>
            <a:r>
              <a:rPr lang="en-US" dirty="0" err="1">
                <a:latin typeface="Consolas" panose="020B0609020204030204" pitchFamily="49" charset="0"/>
              </a:rPr>
              <a:t>var</a:t>
            </a:r>
            <a:r>
              <a:rPr lang="en-US" dirty="0">
                <a:latin typeface="Consolas" panose="020B0609020204030204" pitchFamily="49" charset="0"/>
              </a:rPr>
              <a:t> x = </a:t>
            </a:r>
            <a:r>
              <a:rPr lang="en-US" dirty="0" err="1">
                <a:latin typeface="Consolas" panose="020B0609020204030204" pitchFamily="49" charset="0"/>
              </a:rPr>
              <a:t>myFunction</a:t>
            </a:r>
            <a:r>
              <a:rPr lang="en-US" dirty="0">
                <a:latin typeface="Consolas" panose="020B0609020204030204" pitchFamily="49" charset="0"/>
              </a:rPr>
              <a:t>(4, 3);        // Function is called, return value will end up in x</a:t>
            </a:r>
            <a:br>
              <a:rPr lang="en-US" dirty="0">
                <a:latin typeface="Consolas" panose="020B0609020204030204" pitchFamily="49" charset="0"/>
              </a:rPr>
            </a:br>
            <a:r>
              <a:rPr lang="en-US" dirty="0">
                <a:latin typeface="Consolas" panose="020B0609020204030204" pitchFamily="49" charset="0"/>
              </a:rPr>
              <a:t/>
            </a:r>
            <a:br>
              <a:rPr lang="en-US" dirty="0">
                <a:latin typeface="Consolas" panose="020B0609020204030204" pitchFamily="49" charset="0"/>
              </a:rPr>
            </a:br>
            <a:r>
              <a:rPr lang="en-US" dirty="0">
                <a:latin typeface="Consolas" panose="020B0609020204030204" pitchFamily="49" charset="0"/>
              </a:rPr>
              <a:t>function </a:t>
            </a:r>
            <a:r>
              <a:rPr lang="en-US" dirty="0" err="1">
                <a:latin typeface="Consolas" panose="020B0609020204030204" pitchFamily="49" charset="0"/>
              </a:rPr>
              <a:t>myFunction</a:t>
            </a:r>
            <a:r>
              <a:rPr lang="en-US" dirty="0">
                <a:latin typeface="Consolas" panose="020B0609020204030204" pitchFamily="49" charset="0"/>
              </a:rPr>
              <a:t>(a, b) {</a:t>
            </a:r>
            <a:br>
              <a:rPr lang="en-US" dirty="0">
                <a:latin typeface="Consolas" panose="020B0609020204030204" pitchFamily="49" charset="0"/>
              </a:rPr>
            </a:br>
            <a:r>
              <a:rPr lang="en-US" dirty="0">
                <a:latin typeface="Consolas" panose="020B0609020204030204" pitchFamily="49" charset="0"/>
              </a:rPr>
              <a:t>    return a * b;                // Function returns the product of a and b</a:t>
            </a:r>
            <a:br>
              <a:rPr lang="en-US" dirty="0">
                <a:latin typeface="Consolas" panose="020B0609020204030204" pitchFamily="49" charset="0"/>
              </a:rPr>
            </a:br>
            <a:r>
              <a:rPr lang="en-US" dirty="0">
                <a:latin typeface="Consolas" panose="020B0609020204030204" pitchFamily="49" charset="0"/>
              </a:rPr>
              <a:t>}</a:t>
            </a:r>
            <a:endParaRPr lang="es-MX"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40671614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96" y="1811837"/>
            <a:ext cx="4852988" cy="1617163"/>
          </a:xfrm>
        </p:spPr>
        <p:txBody>
          <a:bodyPr>
            <a:normAutofit/>
          </a:bodyPr>
          <a:lstStyle/>
          <a:p>
            <a:r>
              <a:rPr lang="es-MX" sz="3200" dirty="0" err="1"/>
              <a:t>Objects</a:t>
            </a:r>
            <a:endParaRPr lang="es-MX"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4283970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s-MX" dirty="0"/>
              <a:t>En </a:t>
            </a:r>
            <a:r>
              <a:rPr lang="es-MX" dirty="0" err="1"/>
              <a:t>html</a:t>
            </a:r>
            <a:r>
              <a:rPr lang="es-MX" dirty="0"/>
              <a:t>, el código JavaScript se inserta entre las etiquetas: </a:t>
            </a:r>
          </a:p>
          <a:p>
            <a:pPr marL="0" indent="0" algn="ctr">
              <a:buNone/>
            </a:pPr>
            <a:r>
              <a:rPr lang="es-MX" sz="4000" dirty="0"/>
              <a:t>&lt;script&gt; </a:t>
            </a:r>
          </a:p>
          <a:p>
            <a:pPr marL="0" indent="0" algn="ctr">
              <a:buNone/>
            </a:pPr>
            <a:r>
              <a:rPr lang="es-MX" sz="4000" dirty="0"/>
              <a:t>		</a:t>
            </a:r>
            <a:r>
              <a:rPr lang="es-MX" sz="4000" dirty="0" err="1"/>
              <a:t>code</a:t>
            </a:r>
            <a:endParaRPr lang="es-MX" sz="4000" dirty="0"/>
          </a:p>
          <a:p>
            <a:pPr marL="0" indent="0" algn="ctr">
              <a:buNone/>
            </a:pPr>
            <a:r>
              <a:rPr lang="es-MX" sz="4000" dirty="0"/>
              <a:t>&lt;/script&gt;</a:t>
            </a:r>
          </a:p>
        </p:txBody>
      </p:sp>
      <p:sp>
        <p:nvSpPr>
          <p:cNvPr id="4" name="Footer Placeholder 3"/>
          <p:cNvSpPr>
            <a:spLocks noGrp="1"/>
          </p:cNvSpPr>
          <p:nvPr>
            <p:ph type="ftr" sz="quarter" idx="11"/>
          </p:nvPr>
        </p:nvSpPr>
        <p:spPr/>
        <p:txBody>
          <a:bodyPr/>
          <a:lstStyle/>
          <a:p>
            <a:r>
              <a:rPr lang="es-MX"/>
              <a:t>CIMOR ® 2016</a:t>
            </a:r>
          </a:p>
        </p:txBody>
      </p:sp>
      <p:sp>
        <p:nvSpPr>
          <p:cNvPr id="5" name="Title 1"/>
          <p:cNvSpPr>
            <a:spLocks noGrp="1"/>
          </p:cNvSpPr>
          <p:nvPr>
            <p:ph type="title"/>
          </p:nvPr>
        </p:nvSpPr>
        <p:spPr/>
        <p:txBody>
          <a:bodyPr/>
          <a:lstStyle/>
          <a:p>
            <a:r>
              <a:rPr lang="es-MX" b="0" dirty="0"/>
              <a:t>Estructura</a:t>
            </a:r>
            <a:r>
              <a:rPr lang="es-MX" dirty="0"/>
              <a:t> </a:t>
            </a:r>
            <a:r>
              <a:rPr lang="es-MX" b="0" dirty="0"/>
              <a:t>básica</a:t>
            </a:r>
            <a:r>
              <a:rPr lang="es-MX" dirty="0"/>
              <a:t> </a:t>
            </a:r>
            <a:r>
              <a:rPr lang="es-MX" dirty="0" err="1"/>
              <a:t>javascript</a:t>
            </a:r>
            <a:endParaRPr lang="es-MX" dirty="0"/>
          </a:p>
        </p:txBody>
      </p:sp>
    </p:spTree>
    <p:extLst>
      <p:ext uri="{BB962C8B-B14F-4D97-AF65-F5344CB8AC3E}">
        <p14:creationId xmlns:p14="http://schemas.microsoft.com/office/powerpoint/2010/main" val="9144235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MX" dirty="0" err="1"/>
              <a:t>Object</a:t>
            </a:r>
            <a:endParaRPr lang="es-MX" dirty="0"/>
          </a:p>
        </p:txBody>
      </p:sp>
      <p:sp>
        <p:nvSpPr>
          <p:cNvPr id="8" name="Content Placeholder 7"/>
          <p:cNvSpPr>
            <a:spLocks noGrp="1"/>
          </p:cNvSpPr>
          <p:nvPr>
            <p:ph idx="1"/>
          </p:nvPr>
        </p:nvSpPr>
        <p:spPr/>
        <p:txBody>
          <a:bodyPr/>
          <a:lstStyle/>
          <a:p>
            <a:r>
              <a:rPr lang="es-MX" dirty="0"/>
              <a:t>Todos los coches tienen las mismas </a:t>
            </a:r>
            <a:r>
              <a:rPr lang="es-MX" b="1" dirty="0"/>
              <a:t>propiedades</a:t>
            </a:r>
            <a:r>
              <a:rPr lang="es-MX" dirty="0"/>
              <a:t> , pero los valores de las propiedades difieren de un coche a otro.</a:t>
            </a:r>
          </a:p>
          <a:p>
            <a:r>
              <a:rPr lang="es-MX" dirty="0"/>
              <a:t>Todos los coches tienen los mismos </a:t>
            </a:r>
            <a:r>
              <a:rPr lang="es-MX" b="1" dirty="0"/>
              <a:t>métodos</a:t>
            </a:r>
            <a:r>
              <a:rPr lang="es-MX" dirty="0"/>
              <a:t> , pero los métodos se llevan a cabo en diferentes momentos.</a:t>
            </a:r>
          </a:p>
          <a:p>
            <a:pPr marL="0" indent="0">
              <a:buNone/>
            </a:pPr>
            <a:endParaRPr lang="es-MX" dirty="0"/>
          </a:p>
          <a:p>
            <a:pPr marL="0" indent="0">
              <a:buNone/>
            </a:pPr>
            <a:r>
              <a:rPr lang="en-US" dirty="0" err="1">
                <a:latin typeface="Consolas" panose="020B0609020204030204" pitchFamily="49" charset="0"/>
              </a:rPr>
              <a:t>var</a:t>
            </a:r>
            <a:r>
              <a:rPr lang="en-US" dirty="0">
                <a:latin typeface="Consolas" panose="020B0609020204030204" pitchFamily="49" charset="0"/>
              </a:rPr>
              <a:t> person = {</a:t>
            </a:r>
            <a:r>
              <a:rPr lang="en-US" dirty="0" err="1">
                <a:latin typeface="Consolas" panose="020B0609020204030204" pitchFamily="49" charset="0"/>
              </a:rPr>
              <a:t>firstName</a:t>
            </a:r>
            <a:r>
              <a:rPr lang="en-US" dirty="0">
                <a:latin typeface="Consolas" panose="020B0609020204030204" pitchFamily="49" charset="0"/>
              </a:rPr>
              <a:t>:"John", </a:t>
            </a:r>
            <a:r>
              <a:rPr lang="en-US" dirty="0" err="1">
                <a:latin typeface="Consolas" panose="020B0609020204030204" pitchFamily="49" charset="0"/>
              </a:rPr>
              <a:t>lastName</a:t>
            </a:r>
            <a:r>
              <a:rPr lang="en-US" dirty="0">
                <a:latin typeface="Consolas" panose="020B0609020204030204" pitchFamily="49" charset="0"/>
              </a:rPr>
              <a:t>:"Doe", age:50, </a:t>
            </a:r>
            <a:r>
              <a:rPr lang="en-US" dirty="0" err="1">
                <a:latin typeface="Consolas" panose="020B0609020204030204" pitchFamily="49" charset="0"/>
              </a:rPr>
              <a:t>eyeColor</a:t>
            </a:r>
            <a:r>
              <a:rPr lang="en-US" dirty="0">
                <a:latin typeface="Consolas" panose="020B0609020204030204" pitchFamily="49" charset="0"/>
              </a:rPr>
              <a:t>:"blue"};</a:t>
            </a:r>
            <a:endParaRPr lang="es-MX" dirty="0">
              <a:latin typeface="Consolas" panose="020B0609020204030204" pitchFamily="49" charset="0"/>
            </a:endParaRPr>
          </a:p>
        </p:txBody>
      </p:sp>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469006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Navigator</a:t>
            </a:r>
            <a:endParaRPr lang="es-MX" dirty="0"/>
          </a:p>
        </p:txBody>
      </p:sp>
      <p:sp>
        <p:nvSpPr>
          <p:cNvPr id="3" name="Content Placeholder 2"/>
          <p:cNvSpPr>
            <a:spLocks noGrp="1"/>
          </p:cNvSpPr>
          <p:nvPr>
            <p:ph idx="1"/>
          </p:nvPr>
        </p:nvSpPr>
        <p:spPr/>
        <p:txBody>
          <a:bodyPr/>
          <a:lstStyle/>
          <a:p>
            <a:r>
              <a:rPr lang="es-MX" dirty="0"/>
              <a:t>El objeto del navegador contiene información sobre el navegador.</a:t>
            </a:r>
          </a:p>
          <a:p>
            <a:r>
              <a:rPr lang="es-MX" b="1" dirty="0"/>
              <a:t>Nota:</a:t>
            </a:r>
            <a:r>
              <a:rPr lang="es-MX" dirty="0"/>
              <a:t> No existe una norma pública que se aplica al navegador de objetos, pero todos los navegadores soportan.</a:t>
            </a:r>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833027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Navigator</a:t>
            </a:r>
            <a:endParaRPr lang="es-MX" dirty="0"/>
          </a:p>
        </p:txBody>
      </p:sp>
      <p:graphicFrame>
        <p:nvGraphicFramePr>
          <p:cNvPr id="4" name="Content Placeholder 3"/>
          <p:cNvGraphicFramePr>
            <a:graphicFrameLocks noGrp="1"/>
          </p:cNvGraphicFramePr>
          <p:nvPr>
            <p:ph idx="1"/>
            <p:extLst/>
          </p:nvPr>
        </p:nvGraphicFramePr>
        <p:xfrm>
          <a:off x="0" y="1921562"/>
          <a:ext cx="12192000" cy="4936437"/>
        </p:xfrm>
        <a:graphic>
          <a:graphicData uri="http://schemas.openxmlformats.org/drawingml/2006/table">
            <a:tbl>
              <a:tblPr firstRow="1" bandRow="1">
                <a:tableStyleId>{5C22544A-7EE6-4342-B048-85BDC9FD1C3A}</a:tableStyleId>
              </a:tblPr>
              <a:tblGrid>
                <a:gridCol w="6151519">
                  <a:extLst>
                    <a:ext uri="{9D8B030D-6E8A-4147-A177-3AD203B41FA5}">
                      <a16:colId xmlns="" xmlns:a16="http://schemas.microsoft.com/office/drawing/2014/main" val="3329175095"/>
                    </a:ext>
                  </a:extLst>
                </a:gridCol>
                <a:gridCol w="6040481">
                  <a:extLst>
                    <a:ext uri="{9D8B030D-6E8A-4147-A177-3AD203B41FA5}">
                      <a16:colId xmlns="" xmlns:a16="http://schemas.microsoft.com/office/drawing/2014/main" val="1316443247"/>
                    </a:ext>
                  </a:extLst>
                </a:gridCol>
              </a:tblGrid>
              <a:tr h="606123">
                <a:tc>
                  <a:txBody>
                    <a:bodyPr/>
                    <a:lstStyle/>
                    <a:p>
                      <a:r>
                        <a:rPr lang="es-MX" sz="1600" b="0" i="0" kern="1200" dirty="0" err="1">
                          <a:solidFill>
                            <a:schemeClr val="lt1"/>
                          </a:solidFill>
                          <a:effectLst/>
                          <a:latin typeface="Consolas" panose="020B0609020204030204" pitchFamily="49" charset="0"/>
                          <a:ea typeface="+mn-ea"/>
                          <a:cs typeface="+mn-cs"/>
                        </a:rPr>
                        <a:t>appCodeName</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600" b="0" i="0" kern="1200" dirty="0" err="1">
                          <a:solidFill>
                            <a:schemeClr val="lt1"/>
                          </a:solidFill>
                          <a:effectLst/>
                          <a:latin typeface="Consolas" panose="020B0609020204030204" pitchFamily="49" charset="0"/>
                          <a:ea typeface="+mn-ea"/>
                          <a:cs typeface="+mn-cs"/>
                        </a:rPr>
                        <a:t>var</a:t>
                      </a:r>
                      <a:r>
                        <a:rPr lang="es-MX" sz="1600" b="0" i="0" kern="1200" dirty="0">
                          <a:solidFill>
                            <a:schemeClr val="lt1"/>
                          </a:solidFill>
                          <a:effectLst/>
                          <a:latin typeface="Consolas" panose="020B0609020204030204" pitchFamily="49" charset="0"/>
                          <a:ea typeface="+mn-ea"/>
                          <a:cs typeface="+mn-cs"/>
                        </a:rPr>
                        <a:t> x = "Browser </a:t>
                      </a:r>
                      <a:r>
                        <a:rPr lang="es-MX" sz="1600" b="0" i="0" kern="1200" dirty="0" err="1">
                          <a:solidFill>
                            <a:schemeClr val="lt1"/>
                          </a:solidFill>
                          <a:effectLst/>
                          <a:latin typeface="Consolas" panose="020B0609020204030204" pitchFamily="49" charset="0"/>
                          <a:ea typeface="+mn-ea"/>
                          <a:cs typeface="+mn-cs"/>
                        </a:rPr>
                        <a:t>CodeName</a:t>
                      </a:r>
                      <a:r>
                        <a:rPr lang="es-MX" sz="1600" b="0" i="0" kern="1200" dirty="0">
                          <a:solidFill>
                            <a:schemeClr val="lt1"/>
                          </a:solidFill>
                          <a:effectLst/>
                          <a:latin typeface="Consolas" panose="020B0609020204030204" pitchFamily="49" charset="0"/>
                          <a:ea typeface="+mn-ea"/>
                          <a:cs typeface="+mn-cs"/>
                        </a:rPr>
                        <a:t>: " + </a:t>
                      </a:r>
                      <a:r>
                        <a:rPr lang="es-MX" sz="1600" b="0" i="0" kern="1200" dirty="0" err="1">
                          <a:solidFill>
                            <a:schemeClr val="lt1"/>
                          </a:solidFill>
                          <a:effectLst/>
                          <a:latin typeface="Consolas" panose="020B0609020204030204" pitchFamily="49" charset="0"/>
                          <a:ea typeface="+mn-ea"/>
                          <a:cs typeface="+mn-cs"/>
                        </a:rPr>
                        <a:t>navigator.appCodeName</a:t>
                      </a:r>
                      <a:r>
                        <a:rPr lang="es-MX" sz="1600" b="0" i="0" kern="1200" dirty="0">
                          <a:solidFill>
                            <a:schemeClr val="lt1"/>
                          </a:solidFill>
                          <a:effectLst/>
                          <a:latin typeface="Consolas" panose="020B0609020204030204" pitchFamily="49" charset="0"/>
                          <a:ea typeface="+mn-ea"/>
                          <a:cs typeface="+mn-cs"/>
                        </a:rPr>
                        <a:t>;</a:t>
                      </a:r>
                      <a:endParaRPr lang="es-MX" sz="160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851088877"/>
                  </a:ext>
                </a:extLst>
              </a:tr>
              <a:tr h="350913">
                <a:tc>
                  <a:txBody>
                    <a:bodyPr/>
                    <a:lstStyle/>
                    <a:p>
                      <a:r>
                        <a:rPr lang="es-MX" sz="1600" b="0" i="0" kern="1200" dirty="0" err="1">
                          <a:solidFill>
                            <a:schemeClr val="tx1"/>
                          </a:solidFill>
                          <a:effectLst/>
                          <a:latin typeface="Consolas" panose="020B0609020204030204" pitchFamily="49" charset="0"/>
                          <a:ea typeface="+mn-ea"/>
                          <a:cs typeface="+mn-cs"/>
                        </a:rPr>
                        <a:t>appName</a:t>
                      </a:r>
                      <a:endParaRPr lang="es-MX" sz="1600" dirty="0">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"Browser </a:t>
                      </a:r>
                      <a:r>
                        <a:rPr lang="es-MX" sz="1600" b="0" i="0" kern="1200" dirty="0" err="1">
                          <a:solidFill>
                            <a:schemeClr val="tx1"/>
                          </a:solidFill>
                          <a:effectLst/>
                          <a:latin typeface="Consolas" panose="020B0609020204030204" pitchFamily="49" charset="0"/>
                          <a:ea typeface="+mn-ea"/>
                          <a:cs typeface="+mn-cs"/>
                        </a:rPr>
                        <a:t>Name</a:t>
                      </a:r>
                      <a:r>
                        <a:rPr lang="es-MX" sz="1600" b="0" i="0" kern="1200" dirty="0">
                          <a:solidFill>
                            <a:schemeClr val="tx1"/>
                          </a:solidFill>
                          <a:effectLst/>
                          <a:latin typeface="Consolas" panose="020B0609020204030204" pitchFamily="49" charset="0"/>
                          <a:ea typeface="+mn-ea"/>
                          <a:cs typeface="+mn-cs"/>
                        </a:rPr>
                        <a:t>: " + </a:t>
                      </a:r>
                      <a:r>
                        <a:rPr lang="es-MX" sz="1600" b="0" i="0" kern="1200" dirty="0" err="1">
                          <a:solidFill>
                            <a:schemeClr val="tx1"/>
                          </a:solidFill>
                          <a:effectLst/>
                          <a:latin typeface="Consolas" panose="020B0609020204030204" pitchFamily="49" charset="0"/>
                          <a:ea typeface="+mn-ea"/>
                          <a:cs typeface="+mn-cs"/>
                        </a:rPr>
                        <a:t>navigator.appName</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806736795"/>
                  </a:ext>
                </a:extLst>
              </a:tr>
              <a:tr h="597873">
                <a:tc>
                  <a:txBody>
                    <a:bodyPr/>
                    <a:lstStyle/>
                    <a:p>
                      <a:r>
                        <a:rPr lang="es-MX" sz="1600" b="0" i="0" kern="1200" dirty="0" err="1">
                          <a:solidFill>
                            <a:schemeClr val="tx1"/>
                          </a:solidFill>
                          <a:effectLst/>
                          <a:latin typeface="Consolas" panose="020B0609020204030204" pitchFamily="49" charset="0"/>
                          <a:ea typeface="+mn-ea"/>
                          <a:cs typeface="+mn-cs"/>
                        </a:rPr>
                        <a:t>appVersion</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Version</a:t>
                      </a:r>
                      <a:r>
                        <a:rPr lang="es-MX" sz="1600" b="0" i="0" kern="1200" dirty="0">
                          <a:solidFill>
                            <a:schemeClr val="tx1"/>
                          </a:solidFill>
                          <a:effectLst/>
                          <a:latin typeface="Consolas" panose="020B0609020204030204" pitchFamily="49" charset="0"/>
                          <a:ea typeface="+mn-ea"/>
                          <a:cs typeface="+mn-cs"/>
                        </a:rPr>
                        <a:t> </a:t>
                      </a:r>
                      <a:r>
                        <a:rPr lang="es-MX" sz="1600" b="0" i="0" kern="1200" dirty="0" err="1">
                          <a:solidFill>
                            <a:schemeClr val="tx1"/>
                          </a:solidFill>
                          <a:effectLst/>
                          <a:latin typeface="Consolas" panose="020B0609020204030204" pitchFamily="49" charset="0"/>
                          <a:ea typeface="+mn-ea"/>
                          <a:cs typeface="+mn-cs"/>
                        </a:rPr>
                        <a:t>Info</a:t>
                      </a:r>
                      <a:r>
                        <a:rPr lang="es-MX" sz="1600" b="0" i="0" kern="1200" dirty="0">
                          <a:solidFill>
                            <a:schemeClr val="tx1"/>
                          </a:solidFill>
                          <a:effectLst/>
                          <a:latin typeface="Consolas" panose="020B0609020204030204" pitchFamily="49" charset="0"/>
                          <a:ea typeface="+mn-ea"/>
                          <a:cs typeface="+mn-cs"/>
                        </a:rPr>
                        <a:t>: " + </a:t>
                      </a:r>
                      <a:r>
                        <a:rPr lang="es-MX" sz="1600" b="0" i="0" kern="1200" dirty="0" err="1">
                          <a:solidFill>
                            <a:schemeClr val="tx1"/>
                          </a:solidFill>
                          <a:effectLst/>
                          <a:latin typeface="Consolas" panose="020B0609020204030204" pitchFamily="49" charset="0"/>
                          <a:ea typeface="+mn-ea"/>
                          <a:cs typeface="+mn-cs"/>
                        </a:rPr>
                        <a:t>navigator.appVersion</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255145291"/>
                  </a:ext>
                </a:extLst>
              </a:tr>
              <a:tr h="606123">
                <a:tc>
                  <a:txBody>
                    <a:bodyPr/>
                    <a:lstStyle/>
                    <a:p>
                      <a:r>
                        <a:rPr lang="en-US" sz="1600" b="0" i="0" kern="1200" dirty="0" err="1">
                          <a:solidFill>
                            <a:schemeClr val="tx1"/>
                          </a:solidFill>
                          <a:effectLst/>
                          <a:latin typeface="Consolas" panose="020B0609020204030204" pitchFamily="49" charset="0"/>
                          <a:ea typeface="+mn-ea"/>
                          <a:cs typeface="+mn-cs"/>
                        </a:rPr>
                        <a:t>cookieEnabled</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i="0" kern="1200" dirty="0" err="1">
                          <a:solidFill>
                            <a:schemeClr val="tx1"/>
                          </a:solidFill>
                          <a:effectLst/>
                          <a:latin typeface="Consolas" panose="020B0609020204030204" pitchFamily="49" charset="0"/>
                          <a:ea typeface="+mn-ea"/>
                          <a:cs typeface="+mn-cs"/>
                        </a:rPr>
                        <a:t>var</a:t>
                      </a:r>
                      <a:r>
                        <a:rPr lang="en-US" sz="1600" b="0" i="0" kern="1200" dirty="0">
                          <a:solidFill>
                            <a:schemeClr val="tx1"/>
                          </a:solidFill>
                          <a:effectLst/>
                          <a:latin typeface="Consolas" panose="020B0609020204030204" pitchFamily="49" charset="0"/>
                          <a:ea typeface="+mn-ea"/>
                          <a:cs typeface="+mn-cs"/>
                        </a:rPr>
                        <a:t> x = "Cookies Enabled: " + </a:t>
                      </a:r>
                      <a:r>
                        <a:rPr lang="en-US" sz="1600" b="0" i="0" kern="1200" dirty="0" err="1">
                          <a:solidFill>
                            <a:schemeClr val="tx1"/>
                          </a:solidFill>
                          <a:effectLst/>
                          <a:latin typeface="Consolas" panose="020B0609020204030204" pitchFamily="49" charset="0"/>
                          <a:ea typeface="+mn-ea"/>
                          <a:cs typeface="+mn-cs"/>
                        </a:rPr>
                        <a:t>navigator.cookieEnabled</a:t>
                      </a:r>
                      <a:r>
                        <a:rPr lang="en-US"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121561667"/>
                  </a:ext>
                </a:extLst>
              </a:tr>
              <a:tr h="606123">
                <a:tc>
                  <a:txBody>
                    <a:bodyPr/>
                    <a:lstStyle/>
                    <a:p>
                      <a:r>
                        <a:rPr lang="en-US" sz="1600" b="0" i="0" kern="1200" dirty="0">
                          <a:solidFill>
                            <a:schemeClr val="tx1"/>
                          </a:solidFill>
                          <a:effectLst/>
                          <a:latin typeface="Consolas" panose="020B0609020204030204" pitchFamily="49" charset="0"/>
                          <a:ea typeface="+mn-ea"/>
                          <a:cs typeface="+mn-cs"/>
                        </a:rPr>
                        <a:t>language</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i="0" kern="1200" dirty="0" err="1">
                          <a:solidFill>
                            <a:schemeClr val="tx1"/>
                          </a:solidFill>
                          <a:effectLst/>
                          <a:latin typeface="Consolas" panose="020B0609020204030204" pitchFamily="49" charset="0"/>
                          <a:ea typeface="+mn-ea"/>
                          <a:cs typeface="+mn-cs"/>
                        </a:rPr>
                        <a:t>var</a:t>
                      </a:r>
                      <a:r>
                        <a:rPr lang="en-US" sz="1600" b="0" i="0" kern="1200" dirty="0">
                          <a:solidFill>
                            <a:schemeClr val="tx1"/>
                          </a:solidFill>
                          <a:effectLst/>
                          <a:latin typeface="Consolas" panose="020B0609020204030204" pitchFamily="49" charset="0"/>
                          <a:ea typeface="+mn-ea"/>
                          <a:cs typeface="+mn-cs"/>
                        </a:rPr>
                        <a:t> x = "Language of the browser: " + </a:t>
                      </a:r>
                      <a:r>
                        <a:rPr lang="en-US" sz="1600" b="0" i="0" kern="1200" dirty="0" err="1">
                          <a:solidFill>
                            <a:schemeClr val="tx1"/>
                          </a:solidFill>
                          <a:effectLst/>
                          <a:latin typeface="Consolas" panose="020B0609020204030204" pitchFamily="49" charset="0"/>
                          <a:ea typeface="+mn-ea"/>
                          <a:cs typeface="+mn-cs"/>
                        </a:rPr>
                        <a:t>navigator.language</a:t>
                      </a:r>
                      <a:r>
                        <a:rPr lang="en-US"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865324172"/>
                  </a:ext>
                </a:extLst>
              </a:tr>
              <a:tr h="606123">
                <a:tc>
                  <a:txBody>
                    <a:bodyPr/>
                    <a:lstStyle/>
                    <a:p>
                      <a:r>
                        <a:rPr lang="en-US" sz="1600" b="0" i="0" kern="1200" dirty="0" err="1">
                          <a:solidFill>
                            <a:schemeClr val="tx1"/>
                          </a:solidFill>
                          <a:effectLst/>
                          <a:latin typeface="Consolas" panose="020B0609020204030204" pitchFamily="49" charset="0"/>
                          <a:ea typeface="+mn-ea"/>
                          <a:cs typeface="+mn-cs"/>
                        </a:rPr>
                        <a:t>onLine</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i="0" kern="1200" dirty="0" err="1">
                          <a:solidFill>
                            <a:schemeClr val="tx1"/>
                          </a:solidFill>
                          <a:effectLst/>
                          <a:latin typeface="Consolas" panose="020B0609020204030204" pitchFamily="49" charset="0"/>
                          <a:ea typeface="+mn-ea"/>
                          <a:cs typeface="+mn-cs"/>
                        </a:rPr>
                        <a:t>var</a:t>
                      </a:r>
                      <a:r>
                        <a:rPr lang="en-US" sz="1600" b="0" i="0" kern="1200" dirty="0">
                          <a:solidFill>
                            <a:schemeClr val="tx1"/>
                          </a:solidFill>
                          <a:effectLst/>
                          <a:latin typeface="Consolas" panose="020B0609020204030204" pitchFamily="49" charset="0"/>
                          <a:ea typeface="+mn-ea"/>
                          <a:cs typeface="+mn-cs"/>
                        </a:rPr>
                        <a:t> x = "Is the browser online? " + </a:t>
                      </a:r>
                      <a:r>
                        <a:rPr lang="en-US" sz="1600" b="0" i="0" kern="1200" dirty="0" err="1">
                          <a:solidFill>
                            <a:schemeClr val="tx1"/>
                          </a:solidFill>
                          <a:effectLst/>
                          <a:latin typeface="Consolas" panose="020B0609020204030204" pitchFamily="49" charset="0"/>
                          <a:ea typeface="+mn-ea"/>
                          <a:cs typeface="+mn-cs"/>
                        </a:rPr>
                        <a:t>navigator.onLine</a:t>
                      </a:r>
                      <a:r>
                        <a:rPr lang="en-US"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54841070"/>
                  </a:ext>
                </a:extLst>
              </a:tr>
              <a:tr h="350913">
                <a:tc>
                  <a:txBody>
                    <a:bodyPr/>
                    <a:lstStyle/>
                    <a:p>
                      <a:r>
                        <a:rPr lang="es-MX" sz="1600" b="0" i="0" kern="1200" dirty="0" err="1">
                          <a:solidFill>
                            <a:schemeClr val="tx1"/>
                          </a:solidFill>
                          <a:effectLst/>
                          <a:latin typeface="Consolas" panose="020B0609020204030204" pitchFamily="49" charset="0"/>
                          <a:ea typeface="+mn-ea"/>
                          <a:cs typeface="+mn-cs"/>
                        </a:rPr>
                        <a:t>platform</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Platform</a:t>
                      </a:r>
                      <a:r>
                        <a:rPr lang="es-MX" sz="1600" b="0" i="0" kern="1200" dirty="0">
                          <a:solidFill>
                            <a:schemeClr val="tx1"/>
                          </a:solidFill>
                          <a:effectLst/>
                          <a:latin typeface="Consolas" panose="020B0609020204030204" pitchFamily="49" charset="0"/>
                          <a:ea typeface="+mn-ea"/>
                          <a:cs typeface="+mn-cs"/>
                        </a:rPr>
                        <a:t>: " + </a:t>
                      </a:r>
                      <a:r>
                        <a:rPr lang="es-MX" sz="1600" b="0" i="0" kern="1200" dirty="0" err="1">
                          <a:solidFill>
                            <a:schemeClr val="tx1"/>
                          </a:solidFill>
                          <a:effectLst/>
                          <a:latin typeface="Consolas" panose="020B0609020204030204" pitchFamily="49" charset="0"/>
                          <a:ea typeface="+mn-ea"/>
                          <a:cs typeface="+mn-cs"/>
                        </a:rPr>
                        <a:t>navigator.platform</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44718266"/>
                  </a:ext>
                </a:extLst>
              </a:tr>
              <a:tr h="606123">
                <a:tc>
                  <a:txBody>
                    <a:bodyPr/>
                    <a:lstStyle/>
                    <a:p>
                      <a:r>
                        <a:rPr lang="en-US" sz="1600" b="0" i="0" kern="1200" dirty="0">
                          <a:solidFill>
                            <a:schemeClr val="tx1"/>
                          </a:solidFill>
                          <a:effectLst/>
                          <a:latin typeface="Consolas" panose="020B0609020204030204" pitchFamily="49" charset="0"/>
                          <a:ea typeface="+mn-ea"/>
                          <a:cs typeface="+mn-cs"/>
                        </a:rPr>
                        <a:t>product</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i="0" kern="1200" dirty="0" err="1">
                          <a:solidFill>
                            <a:schemeClr val="tx1"/>
                          </a:solidFill>
                          <a:effectLst/>
                          <a:latin typeface="Consolas" panose="020B0609020204030204" pitchFamily="49" charset="0"/>
                          <a:ea typeface="+mn-ea"/>
                          <a:cs typeface="+mn-cs"/>
                        </a:rPr>
                        <a:t>var</a:t>
                      </a:r>
                      <a:r>
                        <a:rPr lang="en-US" sz="1600" b="0" i="0" kern="1200" dirty="0">
                          <a:solidFill>
                            <a:schemeClr val="tx1"/>
                          </a:solidFill>
                          <a:effectLst/>
                          <a:latin typeface="Consolas" panose="020B0609020204030204" pitchFamily="49" charset="0"/>
                          <a:ea typeface="+mn-ea"/>
                          <a:cs typeface="+mn-cs"/>
                        </a:rPr>
                        <a:t> x = "Browser's Engine Name: " + </a:t>
                      </a:r>
                      <a:r>
                        <a:rPr lang="en-US" sz="1600" b="0" i="0" kern="1200" dirty="0" err="1">
                          <a:solidFill>
                            <a:schemeClr val="tx1"/>
                          </a:solidFill>
                          <a:effectLst/>
                          <a:latin typeface="Consolas" panose="020B0609020204030204" pitchFamily="49" charset="0"/>
                          <a:ea typeface="+mn-ea"/>
                          <a:cs typeface="+mn-cs"/>
                        </a:rPr>
                        <a:t>navigator.product</a:t>
                      </a:r>
                      <a:r>
                        <a:rPr lang="en-US"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26161837"/>
                  </a:ext>
                </a:extLst>
              </a:tr>
              <a:tr h="606123">
                <a:tc>
                  <a:txBody>
                    <a:bodyPr/>
                    <a:lstStyle/>
                    <a:p>
                      <a:r>
                        <a:rPr lang="es-MX" sz="1600" b="0" i="0" kern="1200" dirty="0" err="1">
                          <a:solidFill>
                            <a:schemeClr val="tx1"/>
                          </a:solidFill>
                          <a:effectLst/>
                          <a:latin typeface="Consolas" panose="020B0609020204030204" pitchFamily="49" charset="0"/>
                          <a:ea typeface="+mn-ea"/>
                          <a:cs typeface="+mn-cs"/>
                        </a:rPr>
                        <a:t>userAgent</a:t>
                      </a:r>
                      <a:endParaRPr lang="es-MX" sz="1600"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User-agent</a:t>
                      </a:r>
                      <a:r>
                        <a:rPr lang="es-MX" sz="1600" b="0" i="0" kern="1200" dirty="0">
                          <a:solidFill>
                            <a:schemeClr val="tx1"/>
                          </a:solidFill>
                          <a:effectLst/>
                          <a:latin typeface="Consolas" panose="020B0609020204030204" pitchFamily="49" charset="0"/>
                          <a:ea typeface="+mn-ea"/>
                          <a:cs typeface="+mn-cs"/>
                        </a:rPr>
                        <a:t> </a:t>
                      </a:r>
                      <a:r>
                        <a:rPr lang="es-MX" sz="1600" b="0" i="0" kern="1200" dirty="0" err="1">
                          <a:solidFill>
                            <a:schemeClr val="tx1"/>
                          </a:solidFill>
                          <a:effectLst/>
                          <a:latin typeface="Consolas" panose="020B0609020204030204" pitchFamily="49" charset="0"/>
                          <a:ea typeface="+mn-ea"/>
                          <a:cs typeface="+mn-cs"/>
                        </a:rPr>
                        <a:t>header</a:t>
                      </a:r>
                      <a:r>
                        <a:rPr lang="es-MX" sz="1600" b="0" i="0" kern="1200" dirty="0">
                          <a:solidFill>
                            <a:schemeClr val="tx1"/>
                          </a:solidFill>
                          <a:effectLst/>
                          <a:latin typeface="Consolas" panose="020B0609020204030204" pitchFamily="49" charset="0"/>
                          <a:ea typeface="+mn-ea"/>
                          <a:cs typeface="+mn-cs"/>
                        </a:rPr>
                        <a:t> </a:t>
                      </a:r>
                      <a:r>
                        <a:rPr lang="es-MX" sz="1600" b="0" i="0" kern="1200" dirty="0" err="1">
                          <a:solidFill>
                            <a:schemeClr val="tx1"/>
                          </a:solidFill>
                          <a:effectLst/>
                          <a:latin typeface="Consolas" panose="020B0609020204030204" pitchFamily="49" charset="0"/>
                          <a:ea typeface="+mn-ea"/>
                          <a:cs typeface="+mn-cs"/>
                        </a:rPr>
                        <a:t>sent</a:t>
                      </a:r>
                      <a:r>
                        <a:rPr lang="es-MX" sz="1600" b="0" i="0" kern="1200" dirty="0">
                          <a:solidFill>
                            <a:schemeClr val="tx1"/>
                          </a:solidFill>
                          <a:effectLst/>
                          <a:latin typeface="Consolas" panose="020B0609020204030204" pitchFamily="49" charset="0"/>
                          <a:ea typeface="+mn-ea"/>
                          <a:cs typeface="+mn-cs"/>
                        </a:rPr>
                        <a:t>: " + </a:t>
                      </a:r>
                      <a:r>
                        <a:rPr lang="es-MX" sz="1600" b="0" i="0" kern="1200" dirty="0" err="1">
                          <a:solidFill>
                            <a:schemeClr val="tx1"/>
                          </a:solidFill>
                          <a:effectLst/>
                          <a:latin typeface="Consolas" panose="020B0609020204030204" pitchFamily="49" charset="0"/>
                          <a:ea typeface="+mn-ea"/>
                          <a:cs typeface="+mn-cs"/>
                        </a:rPr>
                        <a:t>navigator.userAgent</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997754637"/>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2981307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Navigator</a:t>
            </a:r>
            <a:endParaRPr lang="es-MX" dirty="0"/>
          </a:p>
        </p:txBody>
      </p:sp>
      <p:sp>
        <p:nvSpPr>
          <p:cNvPr id="3" name="Content Placeholder 2"/>
          <p:cNvSpPr>
            <a:spLocks noGrp="1"/>
          </p:cNvSpPr>
          <p:nvPr>
            <p:ph idx="1"/>
          </p:nvPr>
        </p:nvSpPr>
        <p:spPr/>
        <p:txBody>
          <a:bodyPr>
            <a:normAutofit fontScale="92500" lnSpcReduction="20000"/>
          </a:bodyPr>
          <a:lstStyle/>
          <a:p>
            <a:pPr marL="0" indent="0">
              <a:buNone/>
            </a:pPr>
            <a:r>
              <a:rPr lang="es-MX" dirty="0" err="1">
                <a:latin typeface="Consolas" panose="020B0609020204030204" pitchFamily="49" charset="0"/>
              </a:rPr>
              <a:t>geolocation</a:t>
            </a:r>
            <a:r>
              <a:rPr lang="es-MX" dirty="0">
                <a:latin typeface="Consolas" panose="020B0609020204030204" pitchFamily="49" charset="0"/>
              </a:rPr>
              <a:t> </a:t>
            </a:r>
          </a:p>
          <a:p>
            <a:pPr marL="0" indent="0">
              <a:buNone/>
            </a:pPr>
            <a:r>
              <a:rPr lang="es-MX" dirty="0" err="1">
                <a:latin typeface="Consolas" panose="020B0609020204030204" pitchFamily="49" charset="0"/>
              </a:rPr>
              <a:t>var</a:t>
            </a:r>
            <a:r>
              <a:rPr lang="es-MX" dirty="0">
                <a:latin typeface="Consolas" panose="020B0609020204030204" pitchFamily="49" charset="0"/>
              </a:rPr>
              <a:t> x = </a:t>
            </a:r>
            <a:r>
              <a:rPr lang="es-MX" dirty="0" err="1">
                <a:latin typeface="Consolas" panose="020B0609020204030204" pitchFamily="49" charset="0"/>
              </a:rPr>
              <a:t>document.getElementById</a:t>
            </a:r>
            <a:r>
              <a:rPr lang="es-MX" dirty="0">
                <a:latin typeface="Consolas" panose="020B0609020204030204" pitchFamily="49" charset="0"/>
              </a:rPr>
              <a:t>("demo");</a:t>
            </a:r>
            <a:br>
              <a:rPr lang="es-MX" dirty="0">
                <a:latin typeface="Consolas" panose="020B0609020204030204" pitchFamily="49" charset="0"/>
              </a:rPr>
            </a:br>
            <a:r>
              <a:rPr lang="es-MX" dirty="0">
                <a:latin typeface="Consolas" panose="020B0609020204030204" pitchFamily="49" charset="0"/>
              </a:rPr>
              <a:t/>
            </a:r>
            <a:br>
              <a:rPr lang="es-MX" dirty="0">
                <a:latin typeface="Consolas" panose="020B0609020204030204" pitchFamily="49" charset="0"/>
              </a:rPr>
            </a:br>
            <a:r>
              <a:rPr lang="es-MX" dirty="0" err="1">
                <a:latin typeface="Consolas" panose="020B0609020204030204" pitchFamily="49" charset="0"/>
              </a:rPr>
              <a:t>function</a:t>
            </a:r>
            <a:r>
              <a:rPr lang="es-MX" dirty="0">
                <a:latin typeface="Consolas" panose="020B0609020204030204" pitchFamily="49" charset="0"/>
              </a:rPr>
              <a:t> </a:t>
            </a:r>
            <a:r>
              <a:rPr lang="es-MX" dirty="0" err="1">
                <a:latin typeface="Consolas" panose="020B0609020204030204" pitchFamily="49" charset="0"/>
              </a:rPr>
              <a:t>getLocation</a:t>
            </a:r>
            <a:r>
              <a:rPr lang="es-MX" dirty="0">
                <a:latin typeface="Consolas" panose="020B0609020204030204" pitchFamily="49" charset="0"/>
              </a:rPr>
              <a:t>() {</a:t>
            </a:r>
            <a:br>
              <a:rPr lang="es-MX" dirty="0">
                <a:latin typeface="Consolas" panose="020B0609020204030204" pitchFamily="49" charset="0"/>
              </a:rPr>
            </a:br>
            <a:r>
              <a:rPr lang="es-MX" dirty="0">
                <a:latin typeface="Consolas" panose="020B0609020204030204" pitchFamily="49" charset="0"/>
              </a:rPr>
              <a:t>    </a:t>
            </a:r>
            <a:r>
              <a:rPr lang="es-MX" dirty="0" err="1">
                <a:latin typeface="Consolas" panose="020B0609020204030204" pitchFamily="49" charset="0"/>
              </a:rPr>
              <a:t>if</a:t>
            </a:r>
            <a:r>
              <a:rPr lang="es-MX" dirty="0">
                <a:latin typeface="Consolas" panose="020B0609020204030204" pitchFamily="49" charset="0"/>
              </a:rPr>
              <a:t> (</a:t>
            </a:r>
            <a:r>
              <a:rPr lang="es-MX" dirty="0" err="1">
                <a:latin typeface="Consolas" panose="020B0609020204030204" pitchFamily="49" charset="0"/>
              </a:rPr>
              <a:t>navigator.geolocation</a:t>
            </a:r>
            <a:r>
              <a:rPr lang="es-MX" dirty="0">
                <a:latin typeface="Consolas" panose="020B0609020204030204" pitchFamily="49" charset="0"/>
              </a:rPr>
              <a:t>) {</a:t>
            </a:r>
            <a:br>
              <a:rPr lang="es-MX" dirty="0">
                <a:latin typeface="Consolas" panose="020B0609020204030204" pitchFamily="49" charset="0"/>
              </a:rPr>
            </a:br>
            <a:r>
              <a:rPr lang="es-MX" dirty="0">
                <a:latin typeface="Consolas" panose="020B0609020204030204" pitchFamily="49" charset="0"/>
              </a:rPr>
              <a:t>        </a:t>
            </a:r>
            <a:r>
              <a:rPr lang="es-MX" dirty="0" err="1">
                <a:latin typeface="Consolas" panose="020B0609020204030204" pitchFamily="49" charset="0"/>
              </a:rPr>
              <a:t>navigator.geolocation.getCurrentPosition</a:t>
            </a:r>
            <a:r>
              <a:rPr lang="es-MX" dirty="0">
                <a:latin typeface="Consolas" panose="020B0609020204030204" pitchFamily="49" charset="0"/>
              </a:rPr>
              <a:t>(</a:t>
            </a:r>
            <a:r>
              <a:rPr lang="es-MX" dirty="0" err="1">
                <a:latin typeface="Consolas" panose="020B0609020204030204" pitchFamily="49" charset="0"/>
              </a:rPr>
              <a:t>showPosition</a:t>
            </a:r>
            <a:r>
              <a:rPr lang="es-MX" dirty="0">
                <a:latin typeface="Consolas" panose="020B0609020204030204" pitchFamily="49" charset="0"/>
              </a:rPr>
              <a:t>);</a:t>
            </a:r>
            <a:br>
              <a:rPr lang="es-MX" dirty="0">
                <a:latin typeface="Consolas" panose="020B0609020204030204" pitchFamily="49" charset="0"/>
              </a:rPr>
            </a:br>
            <a:r>
              <a:rPr lang="es-MX" dirty="0">
                <a:latin typeface="Consolas" panose="020B0609020204030204" pitchFamily="49" charset="0"/>
              </a:rPr>
              <a:t>    } </a:t>
            </a:r>
            <a:r>
              <a:rPr lang="es-MX" dirty="0" err="1">
                <a:latin typeface="Consolas" panose="020B0609020204030204" pitchFamily="49" charset="0"/>
              </a:rPr>
              <a:t>else</a:t>
            </a:r>
            <a:r>
              <a:rPr lang="es-MX" dirty="0">
                <a:latin typeface="Consolas" panose="020B0609020204030204" pitchFamily="49" charset="0"/>
              </a:rPr>
              <a:t> { </a:t>
            </a:r>
            <a:br>
              <a:rPr lang="es-MX" dirty="0">
                <a:latin typeface="Consolas" panose="020B0609020204030204" pitchFamily="49" charset="0"/>
              </a:rPr>
            </a:br>
            <a:r>
              <a:rPr lang="es-MX" dirty="0">
                <a:latin typeface="Consolas" panose="020B0609020204030204" pitchFamily="49" charset="0"/>
              </a:rPr>
              <a:t>        </a:t>
            </a:r>
            <a:r>
              <a:rPr lang="es-MX" dirty="0" err="1">
                <a:latin typeface="Consolas" panose="020B0609020204030204" pitchFamily="49" charset="0"/>
              </a:rPr>
              <a:t>x.innerHTML</a:t>
            </a:r>
            <a:r>
              <a:rPr lang="es-MX" dirty="0">
                <a:latin typeface="Consolas" panose="020B0609020204030204" pitchFamily="49" charset="0"/>
              </a:rPr>
              <a:t> = "</a:t>
            </a:r>
            <a:r>
              <a:rPr lang="es-MX" dirty="0" err="1">
                <a:latin typeface="Consolas" panose="020B0609020204030204" pitchFamily="49" charset="0"/>
              </a:rPr>
              <a:t>Geolocation</a:t>
            </a:r>
            <a:r>
              <a:rPr lang="es-MX" dirty="0">
                <a:latin typeface="Consolas" panose="020B0609020204030204" pitchFamily="49" charset="0"/>
              </a:rPr>
              <a:t> </a:t>
            </a:r>
            <a:r>
              <a:rPr lang="es-MX" dirty="0" err="1">
                <a:latin typeface="Consolas" panose="020B0609020204030204" pitchFamily="49" charset="0"/>
              </a:rPr>
              <a:t>is</a:t>
            </a:r>
            <a:r>
              <a:rPr lang="es-MX" dirty="0">
                <a:latin typeface="Consolas" panose="020B0609020204030204" pitchFamily="49" charset="0"/>
              </a:rPr>
              <a:t> </a:t>
            </a:r>
            <a:r>
              <a:rPr lang="es-MX" dirty="0" err="1">
                <a:latin typeface="Consolas" panose="020B0609020204030204" pitchFamily="49" charset="0"/>
              </a:rPr>
              <a:t>not</a:t>
            </a:r>
            <a:r>
              <a:rPr lang="es-MX" dirty="0">
                <a:latin typeface="Consolas" panose="020B0609020204030204" pitchFamily="49" charset="0"/>
              </a:rPr>
              <a:t> </a:t>
            </a:r>
            <a:r>
              <a:rPr lang="es-MX" dirty="0" err="1">
                <a:latin typeface="Consolas" panose="020B0609020204030204" pitchFamily="49" charset="0"/>
              </a:rPr>
              <a:t>supported</a:t>
            </a:r>
            <a:r>
              <a:rPr lang="es-MX" dirty="0">
                <a:latin typeface="Consolas" panose="020B0609020204030204" pitchFamily="49" charset="0"/>
              </a:rPr>
              <a:t> </a:t>
            </a:r>
            <a:r>
              <a:rPr lang="es-MX" dirty="0" err="1">
                <a:latin typeface="Consolas" panose="020B0609020204030204" pitchFamily="49" charset="0"/>
              </a:rPr>
              <a:t>by</a:t>
            </a:r>
            <a:r>
              <a:rPr lang="es-MX" dirty="0">
                <a:latin typeface="Consolas" panose="020B0609020204030204" pitchFamily="49" charset="0"/>
              </a:rPr>
              <a:t> </a:t>
            </a:r>
            <a:r>
              <a:rPr lang="es-MX" dirty="0" err="1">
                <a:latin typeface="Consolas" panose="020B0609020204030204" pitchFamily="49" charset="0"/>
              </a:rPr>
              <a:t>this</a:t>
            </a:r>
            <a:r>
              <a:rPr lang="es-MX" dirty="0">
                <a:latin typeface="Consolas" panose="020B0609020204030204" pitchFamily="49" charset="0"/>
              </a:rPr>
              <a:t> browser.";</a:t>
            </a:r>
            <a:br>
              <a:rPr lang="es-MX" dirty="0">
                <a:latin typeface="Consolas" panose="020B0609020204030204" pitchFamily="49" charset="0"/>
              </a:rPr>
            </a:br>
            <a:r>
              <a:rPr lang="es-MX" dirty="0">
                <a:latin typeface="Consolas" panose="020B0609020204030204" pitchFamily="49" charset="0"/>
              </a:rPr>
              <a:t>    }</a:t>
            </a:r>
            <a:br>
              <a:rPr lang="es-MX" dirty="0">
                <a:latin typeface="Consolas" panose="020B0609020204030204" pitchFamily="49" charset="0"/>
              </a:rPr>
            </a:br>
            <a:r>
              <a:rPr lang="es-MX" dirty="0">
                <a:latin typeface="Consolas" panose="020B0609020204030204" pitchFamily="49" charset="0"/>
              </a:rPr>
              <a:t>}</a:t>
            </a:r>
            <a:br>
              <a:rPr lang="es-MX" dirty="0">
                <a:latin typeface="Consolas" panose="020B0609020204030204" pitchFamily="49" charset="0"/>
              </a:rPr>
            </a:br>
            <a:r>
              <a:rPr lang="es-MX" dirty="0">
                <a:latin typeface="Consolas" panose="020B0609020204030204" pitchFamily="49" charset="0"/>
              </a:rPr>
              <a:t/>
            </a:r>
            <a:br>
              <a:rPr lang="es-MX" dirty="0">
                <a:latin typeface="Consolas" panose="020B0609020204030204" pitchFamily="49" charset="0"/>
              </a:rPr>
            </a:br>
            <a:r>
              <a:rPr lang="es-MX" dirty="0" err="1">
                <a:latin typeface="Consolas" panose="020B0609020204030204" pitchFamily="49" charset="0"/>
              </a:rPr>
              <a:t>function</a:t>
            </a:r>
            <a:r>
              <a:rPr lang="es-MX" dirty="0">
                <a:latin typeface="Consolas" panose="020B0609020204030204" pitchFamily="49" charset="0"/>
              </a:rPr>
              <a:t> </a:t>
            </a:r>
            <a:r>
              <a:rPr lang="es-MX" dirty="0" err="1">
                <a:latin typeface="Consolas" panose="020B0609020204030204" pitchFamily="49" charset="0"/>
              </a:rPr>
              <a:t>showPosition</a:t>
            </a:r>
            <a:r>
              <a:rPr lang="es-MX" dirty="0">
                <a:latin typeface="Consolas" panose="020B0609020204030204" pitchFamily="49" charset="0"/>
              </a:rPr>
              <a:t>(position) {</a:t>
            </a:r>
            <a:br>
              <a:rPr lang="es-MX" dirty="0">
                <a:latin typeface="Consolas" panose="020B0609020204030204" pitchFamily="49" charset="0"/>
              </a:rPr>
            </a:br>
            <a:r>
              <a:rPr lang="es-MX" dirty="0">
                <a:latin typeface="Consolas" panose="020B0609020204030204" pitchFamily="49" charset="0"/>
              </a:rPr>
              <a:t>    </a:t>
            </a:r>
            <a:r>
              <a:rPr lang="es-MX" dirty="0" err="1">
                <a:latin typeface="Consolas" panose="020B0609020204030204" pitchFamily="49" charset="0"/>
              </a:rPr>
              <a:t>x.innerHTML</a:t>
            </a:r>
            <a:r>
              <a:rPr lang="es-MX" dirty="0">
                <a:latin typeface="Consolas" panose="020B0609020204030204" pitchFamily="49" charset="0"/>
              </a:rPr>
              <a:t> = "</a:t>
            </a:r>
            <a:r>
              <a:rPr lang="es-MX" dirty="0" err="1">
                <a:latin typeface="Consolas" panose="020B0609020204030204" pitchFamily="49" charset="0"/>
              </a:rPr>
              <a:t>Latitude</a:t>
            </a:r>
            <a:r>
              <a:rPr lang="es-MX" dirty="0">
                <a:latin typeface="Consolas" panose="020B0609020204030204" pitchFamily="49" charset="0"/>
              </a:rPr>
              <a:t>: " + </a:t>
            </a:r>
            <a:r>
              <a:rPr lang="es-MX" dirty="0" err="1">
                <a:latin typeface="Consolas" panose="020B0609020204030204" pitchFamily="49" charset="0"/>
              </a:rPr>
              <a:t>position.coords.latitude</a:t>
            </a:r>
            <a:r>
              <a:rPr lang="es-MX" dirty="0">
                <a:latin typeface="Consolas" panose="020B0609020204030204" pitchFamily="49" charset="0"/>
              </a:rPr>
              <a:t> + </a:t>
            </a:r>
            <a:br>
              <a:rPr lang="es-MX" dirty="0">
                <a:latin typeface="Consolas" panose="020B0609020204030204" pitchFamily="49" charset="0"/>
              </a:rPr>
            </a:br>
            <a:r>
              <a:rPr lang="es-MX" dirty="0">
                <a:latin typeface="Consolas" panose="020B0609020204030204" pitchFamily="49" charset="0"/>
              </a:rPr>
              <a:t>    "&lt;</a:t>
            </a:r>
            <a:r>
              <a:rPr lang="es-MX" dirty="0" err="1">
                <a:latin typeface="Consolas" panose="020B0609020204030204" pitchFamily="49" charset="0"/>
              </a:rPr>
              <a:t>br</a:t>
            </a:r>
            <a:r>
              <a:rPr lang="es-MX" dirty="0">
                <a:latin typeface="Consolas" panose="020B0609020204030204" pitchFamily="49" charset="0"/>
              </a:rPr>
              <a:t>&gt;</a:t>
            </a:r>
            <a:r>
              <a:rPr lang="es-MX" dirty="0" err="1">
                <a:latin typeface="Consolas" panose="020B0609020204030204" pitchFamily="49" charset="0"/>
              </a:rPr>
              <a:t>Longitude</a:t>
            </a:r>
            <a:r>
              <a:rPr lang="es-MX" dirty="0">
                <a:latin typeface="Consolas" panose="020B0609020204030204" pitchFamily="49" charset="0"/>
              </a:rPr>
              <a:t>: " + </a:t>
            </a:r>
            <a:r>
              <a:rPr lang="es-MX" dirty="0" err="1">
                <a:latin typeface="Consolas" panose="020B0609020204030204" pitchFamily="49" charset="0"/>
              </a:rPr>
              <a:t>position.coords.longitude</a:t>
            </a:r>
            <a:r>
              <a:rPr lang="es-MX" dirty="0">
                <a:latin typeface="Consolas" panose="020B0609020204030204" pitchFamily="49" charset="0"/>
              </a:rPr>
              <a:t>; </a:t>
            </a:r>
            <a:br>
              <a:rPr lang="es-MX" dirty="0">
                <a:latin typeface="Consolas" panose="020B0609020204030204" pitchFamily="49" charset="0"/>
              </a:rPr>
            </a:br>
            <a:r>
              <a:rPr lang="es-MX" dirty="0">
                <a:latin typeface="Consolas" panose="020B0609020204030204" pitchFamily="49" charset="0"/>
              </a:rPr>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027036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396" y="1811837"/>
            <a:ext cx="4852988" cy="1617163"/>
          </a:xfrm>
        </p:spPr>
        <p:txBody>
          <a:bodyPr>
            <a:normAutofit/>
          </a:bodyPr>
          <a:lstStyle/>
          <a:p>
            <a:r>
              <a:rPr lang="es-MX" sz="3200" dirty="0" err="1"/>
              <a:t>Objecto</a:t>
            </a:r>
            <a:r>
              <a:rPr lang="es-MX" sz="3200" dirty="0"/>
              <a:t>: </a:t>
            </a:r>
            <a:r>
              <a:rPr lang="es-MX" sz="3200" dirty="0" err="1"/>
              <a:t>Document</a:t>
            </a:r>
            <a:endParaRPr lang="es-MX" sz="3200" dirty="0"/>
          </a:p>
        </p:txBody>
      </p:sp>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
        <p:nvSpPr>
          <p:cNvPr id="5" name="Marcador de pie de página 4"/>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23984529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2" name="Content Placeholder 1"/>
          <p:cNvGraphicFramePr>
            <a:graphicFrameLocks noGrp="1"/>
          </p:cNvGraphicFramePr>
          <p:nvPr>
            <p:ph idx="1"/>
            <p:extLst/>
          </p:nvPr>
        </p:nvGraphicFramePr>
        <p:xfrm>
          <a:off x="172278" y="2290197"/>
          <a:ext cx="11887200" cy="4127235"/>
        </p:xfrm>
        <a:graphic>
          <a:graphicData uri="http://schemas.openxmlformats.org/drawingml/2006/table">
            <a:tbl>
              <a:tblPr firstRow="1" bandRow="1">
                <a:tableStyleId>{5C22544A-7EE6-4342-B048-85BDC9FD1C3A}</a:tableStyleId>
              </a:tblPr>
              <a:tblGrid>
                <a:gridCol w="5943600">
                  <a:extLst>
                    <a:ext uri="{9D8B030D-6E8A-4147-A177-3AD203B41FA5}">
                      <a16:colId xmlns="" xmlns:a16="http://schemas.microsoft.com/office/drawing/2014/main" val="1873603663"/>
                    </a:ext>
                  </a:extLst>
                </a:gridCol>
                <a:gridCol w="5943600">
                  <a:extLst>
                    <a:ext uri="{9D8B030D-6E8A-4147-A177-3AD203B41FA5}">
                      <a16:colId xmlns="" xmlns:a16="http://schemas.microsoft.com/office/drawing/2014/main" val="2148103610"/>
                    </a:ext>
                  </a:extLst>
                </a:gridCol>
              </a:tblGrid>
              <a:tr h="438827">
                <a:tc>
                  <a:txBody>
                    <a:bodyPr/>
                    <a:lstStyle/>
                    <a:p>
                      <a:r>
                        <a:rPr lang="es-MX" sz="1800" b="0" i="0" kern="1200" dirty="0" err="1">
                          <a:solidFill>
                            <a:schemeClr val="lt1"/>
                          </a:solidFill>
                          <a:effectLst/>
                          <a:latin typeface="Consolas" panose="020B0609020204030204" pitchFamily="49" charset="0"/>
                          <a:ea typeface="+mn-ea"/>
                          <a:cs typeface="+mn-cs"/>
                        </a:rPr>
                        <a:t>activeElement</a:t>
                      </a:r>
                      <a:endParaRPr lang="es-MX"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err="1">
                          <a:solidFill>
                            <a:schemeClr val="lt1"/>
                          </a:solidFill>
                          <a:effectLst/>
                          <a:latin typeface="Consolas" panose="020B0609020204030204" pitchFamily="49" charset="0"/>
                          <a:ea typeface="+mn-ea"/>
                          <a:cs typeface="+mn-cs"/>
                        </a:rPr>
                        <a:t>var</a:t>
                      </a:r>
                      <a:r>
                        <a:rPr lang="es-MX" sz="1800" b="0" i="0" kern="1200" dirty="0">
                          <a:solidFill>
                            <a:schemeClr val="lt1"/>
                          </a:solidFill>
                          <a:effectLst/>
                          <a:latin typeface="Consolas" panose="020B0609020204030204" pitchFamily="49" charset="0"/>
                          <a:ea typeface="+mn-ea"/>
                          <a:cs typeface="+mn-cs"/>
                        </a:rPr>
                        <a:t> x = </a:t>
                      </a:r>
                      <a:r>
                        <a:rPr lang="es-MX" sz="1800" b="0" i="0" kern="1200" dirty="0" err="1">
                          <a:solidFill>
                            <a:schemeClr val="lt1"/>
                          </a:solidFill>
                          <a:effectLst/>
                          <a:latin typeface="Consolas" panose="020B0609020204030204" pitchFamily="49" charset="0"/>
                          <a:ea typeface="+mn-ea"/>
                          <a:cs typeface="+mn-cs"/>
                        </a:rPr>
                        <a:t>document.activeElement.tagName</a:t>
                      </a:r>
                      <a:r>
                        <a:rPr lang="es-MX" sz="1800" b="0" i="0" kern="1200" dirty="0">
                          <a:solidFill>
                            <a:schemeClr val="lt1"/>
                          </a:solidFill>
                          <a:effectLst/>
                          <a:latin typeface="Consolas" panose="020B0609020204030204" pitchFamily="49" charset="0"/>
                          <a:ea typeface="+mn-ea"/>
                          <a:cs typeface="+mn-cs"/>
                        </a:rPr>
                        <a:t>;</a:t>
                      </a:r>
                      <a:endParaRPr lang="es-MX"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870853312"/>
                  </a:ext>
                </a:extLst>
              </a:tr>
              <a:tr h="1406651">
                <a:tc>
                  <a:txBody>
                    <a:bodyPr/>
                    <a:lstStyle/>
                    <a:p>
                      <a:r>
                        <a:rPr lang="en-US" sz="1800" b="0" i="0" kern="1200" dirty="0" err="1">
                          <a:solidFill>
                            <a:schemeClr val="tx1"/>
                          </a:solidFill>
                          <a:effectLst/>
                          <a:latin typeface="Consolas" panose="020B0609020204030204" pitchFamily="49" charset="0"/>
                          <a:ea typeface="+mn-ea"/>
                          <a:cs typeface="+mn-cs"/>
                        </a:rPr>
                        <a:t>addEventListener</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800" b="0" i="0" kern="1200" dirty="0" err="1">
                          <a:solidFill>
                            <a:schemeClr val="tx1"/>
                          </a:solidFill>
                          <a:effectLst/>
                          <a:latin typeface="Consolas" panose="020B0609020204030204" pitchFamily="49" charset="0"/>
                          <a:ea typeface="+mn-ea"/>
                          <a:cs typeface="+mn-cs"/>
                        </a:rPr>
                        <a:t>document.addEventListener</a:t>
                      </a:r>
                      <a:r>
                        <a:rPr lang="en-US" sz="1800" b="0" i="0" kern="1200" dirty="0">
                          <a:solidFill>
                            <a:schemeClr val="tx1"/>
                          </a:solidFill>
                          <a:effectLst/>
                          <a:latin typeface="Consolas" panose="020B0609020204030204" pitchFamily="49" charset="0"/>
                          <a:ea typeface="+mn-ea"/>
                          <a:cs typeface="+mn-cs"/>
                        </a:rPr>
                        <a:t>("click", function(){</a:t>
                      </a:r>
                      <a:r>
                        <a:rPr lang="en-US" dirty="0">
                          <a:solidFill>
                            <a:schemeClr val="tx1"/>
                          </a:solidFill>
                          <a:latin typeface="Consolas" panose="020B0609020204030204" pitchFamily="49" charset="0"/>
                        </a:rPr>
                        <a:t/>
                      </a:r>
                      <a:br>
                        <a:rPr lang="en-US" dirty="0">
                          <a:solidFill>
                            <a:schemeClr val="tx1"/>
                          </a:solidFill>
                          <a:latin typeface="Consolas" panose="020B0609020204030204" pitchFamily="49" charset="0"/>
                        </a:rPr>
                      </a:br>
                      <a:r>
                        <a:rPr lang="en-US" sz="1800" b="0" i="0" kern="1200" dirty="0">
                          <a:solidFill>
                            <a:schemeClr val="tx1"/>
                          </a:solidFill>
                          <a:effectLst/>
                          <a:latin typeface="Consolas" panose="020B0609020204030204" pitchFamily="49" charset="0"/>
                          <a:ea typeface="+mn-ea"/>
                          <a:cs typeface="+mn-cs"/>
                        </a:rPr>
                        <a:t>    </a:t>
                      </a:r>
                      <a:r>
                        <a:rPr lang="en-US" sz="1800" b="0" i="0" kern="1200" dirty="0" err="1">
                          <a:solidFill>
                            <a:schemeClr val="tx1"/>
                          </a:solidFill>
                          <a:effectLst/>
                          <a:latin typeface="Consolas" panose="020B0609020204030204" pitchFamily="49" charset="0"/>
                          <a:ea typeface="+mn-ea"/>
                          <a:cs typeface="+mn-cs"/>
                        </a:rPr>
                        <a:t>document.getElementById</a:t>
                      </a:r>
                      <a:r>
                        <a:rPr lang="en-US" sz="1800" b="0" i="0" kern="1200" dirty="0">
                          <a:solidFill>
                            <a:schemeClr val="tx1"/>
                          </a:solidFill>
                          <a:effectLst/>
                          <a:latin typeface="Consolas" panose="020B0609020204030204" pitchFamily="49" charset="0"/>
                          <a:ea typeface="+mn-ea"/>
                          <a:cs typeface="+mn-cs"/>
                        </a:rPr>
                        <a:t>("demo").</a:t>
                      </a:r>
                      <a:r>
                        <a:rPr lang="en-US" sz="1800" b="0" i="0" kern="1200" dirty="0" err="1">
                          <a:solidFill>
                            <a:schemeClr val="tx1"/>
                          </a:solidFill>
                          <a:effectLst/>
                          <a:latin typeface="Consolas" panose="020B0609020204030204" pitchFamily="49" charset="0"/>
                          <a:ea typeface="+mn-ea"/>
                          <a:cs typeface="+mn-cs"/>
                        </a:rPr>
                        <a:t>innerHTML</a:t>
                      </a:r>
                      <a:r>
                        <a:rPr lang="en-US" sz="1800" b="0" i="0" kern="1200" dirty="0">
                          <a:solidFill>
                            <a:schemeClr val="tx1"/>
                          </a:solidFill>
                          <a:effectLst/>
                          <a:latin typeface="Consolas" panose="020B0609020204030204" pitchFamily="49" charset="0"/>
                          <a:ea typeface="+mn-ea"/>
                          <a:cs typeface="+mn-cs"/>
                        </a:rPr>
                        <a:t> = "Hello World";</a:t>
                      </a:r>
                      <a:r>
                        <a:rPr lang="en-US" dirty="0">
                          <a:solidFill>
                            <a:schemeClr val="tx1"/>
                          </a:solidFill>
                          <a:latin typeface="Consolas" panose="020B0609020204030204" pitchFamily="49" charset="0"/>
                        </a:rPr>
                        <a:t/>
                      </a:r>
                      <a:br>
                        <a:rPr lang="en-US" dirty="0">
                          <a:solidFill>
                            <a:schemeClr val="tx1"/>
                          </a:solidFill>
                          <a:latin typeface="Consolas" panose="020B0609020204030204" pitchFamily="49" charset="0"/>
                        </a:rPr>
                      </a:br>
                      <a:r>
                        <a:rPr lang="en-US"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47437506"/>
                  </a:ext>
                </a:extLst>
              </a:tr>
              <a:tr h="2225368">
                <a:tc>
                  <a:txBody>
                    <a:bodyPr/>
                    <a:lstStyle/>
                    <a:p>
                      <a:r>
                        <a:rPr lang="es-MX" sz="1800" b="0" i="0" kern="1200" dirty="0" err="1">
                          <a:solidFill>
                            <a:schemeClr val="tx1"/>
                          </a:solidFill>
                          <a:effectLst/>
                          <a:latin typeface="Consolas" panose="020B0609020204030204" pitchFamily="49" charset="0"/>
                          <a:ea typeface="+mn-ea"/>
                          <a:cs typeface="+mn-cs"/>
                        </a:rPr>
                        <a:t>adoptNode</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frame</a:t>
                      </a:r>
                      <a:r>
                        <a:rPr lang="es-MX" sz="1800" b="0" i="0" kern="1200" dirty="0">
                          <a:solidFill>
                            <a:schemeClr val="tx1"/>
                          </a:solidFill>
                          <a:effectLst/>
                          <a:latin typeface="Consolas" panose="020B0609020204030204" pitchFamily="49" charset="0"/>
                          <a:ea typeface="+mn-ea"/>
                          <a:cs typeface="+mn-cs"/>
                        </a:rPr>
                        <a:t> = </a:t>
                      </a:r>
                      <a:r>
                        <a:rPr lang="es-MX" sz="1800" b="0" i="0" kern="1200" dirty="0" err="1">
                          <a:solidFill>
                            <a:schemeClr val="tx1"/>
                          </a:solidFill>
                          <a:effectLst/>
                          <a:latin typeface="Consolas" panose="020B0609020204030204" pitchFamily="49" charset="0"/>
                          <a:ea typeface="+mn-ea"/>
                          <a:cs typeface="+mn-cs"/>
                        </a:rPr>
                        <a:t>document.getElementsByTagName</a:t>
                      </a:r>
                      <a:r>
                        <a:rPr lang="es-MX" sz="1800" b="0" i="0" kern="1200" dirty="0">
                          <a:solidFill>
                            <a:schemeClr val="tx1"/>
                          </a:solidFill>
                          <a:effectLst/>
                          <a:latin typeface="Consolas" panose="020B0609020204030204" pitchFamily="49" charset="0"/>
                          <a:ea typeface="+mn-ea"/>
                          <a:cs typeface="+mn-cs"/>
                        </a:rPr>
                        <a:t>("IFRAME")[0]</a:t>
                      </a:r>
                      <a:r>
                        <a:rPr lang="es-MX" dirty="0">
                          <a:solidFill>
                            <a:schemeClr val="tx1"/>
                          </a:solidFill>
                          <a:latin typeface="Consolas" panose="020B0609020204030204" pitchFamily="49" charset="0"/>
                        </a:rPr>
                        <a:t/>
                      </a:r>
                      <a:br>
                        <a:rPr lang="es-MX" dirty="0">
                          <a:solidFill>
                            <a:schemeClr val="tx1"/>
                          </a:solidFill>
                          <a:latin typeface="Consolas" panose="020B0609020204030204" pitchFamily="49" charset="0"/>
                        </a:rPr>
                      </a:br>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h = </a:t>
                      </a:r>
                      <a:r>
                        <a:rPr lang="es-MX" sz="1800" b="0" i="0" kern="1200" dirty="0" err="1">
                          <a:solidFill>
                            <a:schemeClr val="tx1"/>
                          </a:solidFill>
                          <a:effectLst/>
                          <a:latin typeface="Consolas" panose="020B0609020204030204" pitchFamily="49" charset="0"/>
                          <a:ea typeface="+mn-ea"/>
                          <a:cs typeface="+mn-cs"/>
                        </a:rPr>
                        <a:t>frame.contentWindow.document.getElementsByTagName</a:t>
                      </a:r>
                      <a:r>
                        <a:rPr lang="es-MX" sz="1800" b="0" i="0" kern="1200" dirty="0">
                          <a:solidFill>
                            <a:schemeClr val="tx1"/>
                          </a:solidFill>
                          <a:effectLst/>
                          <a:latin typeface="Consolas" panose="020B0609020204030204" pitchFamily="49" charset="0"/>
                          <a:ea typeface="+mn-ea"/>
                          <a:cs typeface="+mn-cs"/>
                        </a:rPr>
                        <a:t>("H1")[0];</a:t>
                      </a:r>
                      <a:r>
                        <a:rPr lang="es-MX" dirty="0">
                          <a:solidFill>
                            <a:schemeClr val="tx1"/>
                          </a:solidFill>
                          <a:latin typeface="Consolas" panose="020B0609020204030204" pitchFamily="49" charset="0"/>
                        </a:rPr>
                        <a:t/>
                      </a:r>
                      <a:br>
                        <a:rPr lang="es-MX" dirty="0">
                          <a:solidFill>
                            <a:schemeClr val="tx1"/>
                          </a:solidFill>
                          <a:latin typeface="Consolas" panose="020B0609020204030204" pitchFamily="49" charset="0"/>
                        </a:rPr>
                      </a:br>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 = </a:t>
                      </a:r>
                      <a:r>
                        <a:rPr lang="es-MX" sz="1800" b="0" i="0" kern="1200" dirty="0" err="1">
                          <a:solidFill>
                            <a:schemeClr val="tx1"/>
                          </a:solidFill>
                          <a:effectLst/>
                          <a:latin typeface="Consolas" panose="020B0609020204030204" pitchFamily="49" charset="0"/>
                          <a:ea typeface="+mn-ea"/>
                          <a:cs typeface="+mn-cs"/>
                        </a:rPr>
                        <a:t>document.adoptNode</a:t>
                      </a:r>
                      <a:r>
                        <a:rPr lang="es-MX" sz="1800" b="0" i="0" kern="1200" dirty="0">
                          <a:solidFill>
                            <a:schemeClr val="tx1"/>
                          </a:solidFill>
                          <a:effectLst/>
                          <a:latin typeface="Consolas" panose="020B0609020204030204" pitchFamily="49" charset="0"/>
                          <a:ea typeface="+mn-ea"/>
                          <a:cs typeface="+mn-cs"/>
                        </a:rPr>
                        <a:t>(h);</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943442741"/>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2788416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5" name="Content Placeholder 4"/>
          <p:cNvGraphicFramePr>
            <a:graphicFrameLocks noGrp="1"/>
          </p:cNvGraphicFramePr>
          <p:nvPr>
            <p:ph idx="1"/>
            <p:extLst/>
          </p:nvPr>
        </p:nvGraphicFramePr>
        <p:xfrm>
          <a:off x="119270" y="2222501"/>
          <a:ext cx="12072730" cy="4218055"/>
        </p:xfrm>
        <a:graphic>
          <a:graphicData uri="http://schemas.openxmlformats.org/drawingml/2006/table">
            <a:tbl>
              <a:tblPr firstRow="1" bandRow="1">
                <a:tableStyleId>{5C22544A-7EE6-4342-B048-85BDC9FD1C3A}</a:tableStyleId>
              </a:tblPr>
              <a:tblGrid>
                <a:gridCol w="6036365">
                  <a:extLst>
                    <a:ext uri="{9D8B030D-6E8A-4147-A177-3AD203B41FA5}">
                      <a16:colId xmlns="" xmlns:a16="http://schemas.microsoft.com/office/drawing/2014/main" val="3094813284"/>
                    </a:ext>
                  </a:extLst>
                </a:gridCol>
                <a:gridCol w="6036365">
                  <a:extLst>
                    <a:ext uri="{9D8B030D-6E8A-4147-A177-3AD203B41FA5}">
                      <a16:colId xmlns="" xmlns:a16="http://schemas.microsoft.com/office/drawing/2014/main" val="4084069769"/>
                    </a:ext>
                  </a:extLst>
                </a:gridCol>
              </a:tblGrid>
              <a:tr h="417799">
                <a:tc>
                  <a:txBody>
                    <a:bodyPr/>
                    <a:lstStyle/>
                    <a:p>
                      <a:r>
                        <a:rPr lang="es-MX" sz="1600" b="0" i="0" kern="1200" dirty="0" err="1">
                          <a:solidFill>
                            <a:schemeClr val="tx1"/>
                          </a:solidFill>
                          <a:effectLst/>
                          <a:latin typeface="Consolas" panose="020B0609020204030204" pitchFamily="49" charset="0"/>
                          <a:ea typeface="+mn-ea"/>
                          <a:cs typeface="+mn-cs"/>
                        </a:rPr>
                        <a:t>anchors</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document.anchors.length</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234527015"/>
                  </a:ext>
                </a:extLst>
              </a:tr>
              <a:tr h="417799">
                <a:tc>
                  <a:txBody>
                    <a:bodyPr/>
                    <a:lstStyle/>
                    <a:p>
                      <a:r>
                        <a:rPr lang="es-MX" sz="1600" b="0" i="0" kern="1200" dirty="0" err="1">
                          <a:solidFill>
                            <a:schemeClr val="tx1"/>
                          </a:solidFill>
                          <a:effectLst/>
                          <a:latin typeface="Consolas" panose="020B0609020204030204" pitchFamily="49" charset="0"/>
                          <a:ea typeface="+mn-ea"/>
                          <a:cs typeface="+mn-cs"/>
                        </a:rPr>
                        <a:t>applet</a:t>
                      </a:r>
                      <a:endParaRPr lang="es-MX" sz="160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document.applet.length</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708706840"/>
                  </a:ext>
                </a:extLst>
              </a:tr>
              <a:tr h="417799">
                <a:tc>
                  <a:txBody>
                    <a:bodyPr/>
                    <a:lstStyle/>
                    <a:p>
                      <a:r>
                        <a:rPr lang="es-MX" sz="1600" dirty="0" err="1">
                          <a:solidFill>
                            <a:schemeClr val="tx1"/>
                          </a:solidFill>
                          <a:latin typeface="Consolas" panose="020B0609020204030204" pitchFamily="49" charset="0"/>
                        </a:rPr>
                        <a:t>baseURI</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dirty="0" err="1">
                          <a:solidFill>
                            <a:schemeClr val="tx1"/>
                          </a:solidFill>
                          <a:latin typeface="Consolas" panose="020B0609020204030204" pitchFamily="49" charset="0"/>
                        </a:rPr>
                        <a:t>var</a:t>
                      </a:r>
                      <a:r>
                        <a:rPr lang="es-MX" sz="1600" dirty="0">
                          <a:solidFill>
                            <a:schemeClr val="tx1"/>
                          </a:solidFill>
                          <a:latin typeface="Consolas" panose="020B0609020204030204" pitchFamily="49" charset="0"/>
                        </a:rPr>
                        <a:t> x = </a:t>
                      </a:r>
                      <a:r>
                        <a:rPr lang="es-MX" sz="1600" dirty="0" err="1">
                          <a:solidFill>
                            <a:schemeClr val="tx1"/>
                          </a:solidFill>
                          <a:latin typeface="Consolas" panose="020B0609020204030204" pitchFamily="49" charset="0"/>
                        </a:rPr>
                        <a:t>document.baseURI</a:t>
                      </a:r>
                      <a:r>
                        <a:rPr lang="es-MX" sz="1600" dirty="0">
                          <a:solidFill>
                            <a:schemeClr val="tx1"/>
                          </a:solidFill>
                          <a:latin typeface="Consolas" panose="020B0609020204030204" pitchFamily="49"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558308858"/>
                  </a:ext>
                </a:extLst>
              </a:tr>
              <a:tr h="417799">
                <a:tc>
                  <a:txBody>
                    <a:bodyPr/>
                    <a:lstStyle/>
                    <a:p>
                      <a:r>
                        <a:rPr lang="es-MX" sz="1600" b="0" i="0" kern="1200" dirty="0" err="1">
                          <a:solidFill>
                            <a:schemeClr val="tx1"/>
                          </a:solidFill>
                          <a:effectLst/>
                          <a:latin typeface="Consolas" panose="020B0609020204030204" pitchFamily="49" charset="0"/>
                          <a:ea typeface="+mn-ea"/>
                          <a:cs typeface="+mn-cs"/>
                        </a:rPr>
                        <a:t>body</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document.body.style.backgroundColor</a:t>
                      </a:r>
                      <a:r>
                        <a:rPr lang="es-MX" sz="1600" b="0" i="0" kern="1200" dirty="0">
                          <a:solidFill>
                            <a:schemeClr val="tx1"/>
                          </a:solidFill>
                          <a:effectLst/>
                          <a:latin typeface="Consolas" panose="020B0609020204030204" pitchFamily="49" charset="0"/>
                          <a:ea typeface="+mn-ea"/>
                          <a:cs typeface="+mn-cs"/>
                        </a:rPr>
                        <a:t> = "</a:t>
                      </a:r>
                      <a:r>
                        <a:rPr lang="es-MX" sz="1600" b="0" i="0" kern="1200" dirty="0" err="1">
                          <a:solidFill>
                            <a:schemeClr val="tx1"/>
                          </a:solidFill>
                          <a:effectLst/>
                          <a:latin typeface="Consolas" panose="020B0609020204030204" pitchFamily="49" charset="0"/>
                          <a:ea typeface="+mn-ea"/>
                          <a:cs typeface="+mn-cs"/>
                        </a:rPr>
                        <a:t>yellow</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1266130"/>
                  </a:ext>
                </a:extLst>
              </a:tr>
              <a:tr h="927171">
                <a:tc>
                  <a:txBody>
                    <a:bodyPr/>
                    <a:lstStyle/>
                    <a:p>
                      <a:r>
                        <a:rPr lang="es-MX" sz="1600" dirty="0" err="1">
                          <a:solidFill>
                            <a:schemeClr val="tx1"/>
                          </a:solidFill>
                          <a:latin typeface="Consolas" panose="020B0609020204030204" pitchFamily="49" charset="0"/>
                        </a:rPr>
                        <a:t>close</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document.open</a:t>
                      </a:r>
                      <a:r>
                        <a:rPr lang="es-MX" sz="1600" b="0" i="0" kern="1200" dirty="0">
                          <a:solidFill>
                            <a:schemeClr val="tx1"/>
                          </a:solidFill>
                          <a:effectLst/>
                          <a:latin typeface="Consolas" panose="020B0609020204030204" pitchFamily="49" charset="0"/>
                          <a:ea typeface="+mn-ea"/>
                          <a:cs typeface="+mn-cs"/>
                        </a:rPr>
                        <a:t>();</a:t>
                      </a:r>
                      <a:r>
                        <a:rPr lang="es-MX" sz="1600" dirty="0">
                          <a:solidFill>
                            <a:schemeClr val="tx1"/>
                          </a:solidFill>
                          <a:latin typeface="Consolas" panose="020B0609020204030204" pitchFamily="49" charset="0"/>
                        </a:rPr>
                        <a:t/>
                      </a:r>
                      <a:br>
                        <a:rPr lang="es-MX" sz="1600" dirty="0">
                          <a:solidFill>
                            <a:schemeClr val="tx1"/>
                          </a:solidFill>
                          <a:latin typeface="Consolas" panose="020B0609020204030204" pitchFamily="49" charset="0"/>
                        </a:rPr>
                      </a:br>
                      <a:r>
                        <a:rPr lang="es-MX" sz="1600" b="0" i="0" kern="1200" dirty="0" err="1">
                          <a:solidFill>
                            <a:schemeClr val="tx1"/>
                          </a:solidFill>
                          <a:effectLst/>
                          <a:latin typeface="Consolas" panose="020B0609020204030204" pitchFamily="49" charset="0"/>
                          <a:ea typeface="+mn-ea"/>
                          <a:cs typeface="+mn-cs"/>
                        </a:rPr>
                        <a:t>document.write</a:t>
                      </a:r>
                      <a:r>
                        <a:rPr lang="es-MX" sz="1600" b="0" i="0" kern="1200" dirty="0">
                          <a:solidFill>
                            <a:schemeClr val="tx1"/>
                          </a:solidFill>
                          <a:effectLst/>
                          <a:latin typeface="Consolas" panose="020B0609020204030204" pitchFamily="49" charset="0"/>
                          <a:ea typeface="+mn-ea"/>
                          <a:cs typeface="+mn-cs"/>
                        </a:rPr>
                        <a:t>("&lt;h1&gt;</a:t>
                      </a:r>
                      <a:r>
                        <a:rPr lang="es-MX" sz="1600" b="0" i="0" kern="1200" dirty="0" err="1">
                          <a:solidFill>
                            <a:schemeClr val="tx1"/>
                          </a:solidFill>
                          <a:effectLst/>
                          <a:latin typeface="Consolas" panose="020B0609020204030204" pitchFamily="49" charset="0"/>
                          <a:ea typeface="+mn-ea"/>
                          <a:cs typeface="+mn-cs"/>
                        </a:rPr>
                        <a:t>Hello</a:t>
                      </a:r>
                      <a:r>
                        <a:rPr lang="es-MX" sz="1600" b="0" i="0" kern="1200" dirty="0">
                          <a:solidFill>
                            <a:schemeClr val="tx1"/>
                          </a:solidFill>
                          <a:effectLst/>
                          <a:latin typeface="Consolas" panose="020B0609020204030204" pitchFamily="49" charset="0"/>
                          <a:ea typeface="+mn-ea"/>
                          <a:cs typeface="+mn-cs"/>
                        </a:rPr>
                        <a:t> </a:t>
                      </a:r>
                      <a:r>
                        <a:rPr lang="es-MX" sz="1600" b="0" i="0" kern="1200" dirty="0" err="1">
                          <a:solidFill>
                            <a:schemeClr val="tx1"/>
                          </a:solidFill>
                          <a:effectLst/>
                          <a:latin typeface="Consolas" panose="020B0609020204030204" pitchFamily="49" charset="0"/>
                          <a:ea typeface="+mn-ea"/>
                          <a:cs typeface="+mn-cs"/>
                        </a:rPr>
                        <a:t>World</a:t>
                      </a:r>
                      <a:r>
                        <a:rPr lang="es-MX" sz="1600" b="0" i="0" kern="1200" dirty="0">
                          <a:solidFill>
                            <a:schemeClr val="tx1"/>
                          </a:solidFill>
                          <a:effectLst/>
                          <a:latin typeface="Consolas" panose="020B0609020204030204" pitchFamily="49" charset="0"/>
                          <a:ea typeface="+mn-ea"/>
                          <a:cs typeface="+mn-cs"/>
                        </a:rPr>
                        <a:t>&lt;/h1&gt;");</a:t>
                      </a:r>
                      <a:r>
                        <a:rPr lang="es-MX" sz="1600" dirty="0">
                          <a:solidFill>
                            <a:schemeClr val="tx1"/>
                          </a:solidFill>
                          <a:latin typeface="Consolas" panose="020B0609020204030204" pitchFamily="49" charset="0"/>
                        </a:rPr>
                        <a:t/>
                      </a:r>
                      <a:br>
                        <a:rPr lang="es-MX" sz="1600" dirty="0">
                          <a:solidFill>
                            <a:schemeClr val="tx1"/>
                          </a:solidFill>
                          <a:latin typeface="Consolas" panose="020B0609020204030204" pitchFamily="49" charset="0"/>
                        </a:rPr>
                      </a:br>
                      <a:r>
                        <a:rPr lang="es-MX" sz="1600" b="0" i="0" kern="1200" dirty="0" err="1">
                          <a:solidFill>
                            <a:schemeClr val="tx1"/>
                          </a:solidFill>
                          <a:effectLst/>
                          <a:latin typeface="Consolas" panose="020B0609020204030204" pitchFamily="49" charset="0"/>
                          <a:ea typeface="+mn-ea"/>
                          <a:cs typeface="+mn-cs"/>
                        </a:rPr>
                        <a:t>document.close</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3284383"/>
                  </a:ext>
                </a:extLst>
              </a:tr>
              <a:tr h="417799">
                <a:tc>
                  <a:txBody>
                    <a:bodyPr/>
                    <a:lstStyle/>
                    <a:p>
                      <a:r>
                        <a:rPr lang="es-MX" sz="1600" dirty="0">
                          <a:solidFill>
                            <a:schemeClr val="tx1"/>
                          </a:solidFill>
                          <a:latin typeface="Consolas" panose="020B0609020204030204" pitchFamily="49" charset="0"/>
                        </a:rPr>
                        <a:t>cookie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b="0" i="0" kern="1200" dirty="0" err="1">
                          <a:solidFill>
                            <a:schemeClr val="tx1"/>
                          </a:solidFill>
                          <a:effectLst/>
                          <a:latin typeface="Consolas" panose="020B0609020204030204" pitchFamily="49" charset="0"/>
                          <a:ea typeface="+mn-ea"/>
                          <a:cs typeface="+mn-cs"/>
                        </a:rPr>
                        <a:t>var</a:t>
                      </a:r>
                      <a:r>
                        <a:rPr lang="es-MX" sz="1600" b="0" i="0" kern="1200" dirty="0">
                          <a:solidFill>
                            <a:schemeClr val="tx1"/>
                          </a:solidFill>
                          <a:effectLst/>
                          <a:latin typeface="Consolas" panose="020B0609020204030204" pitchFamily="49" charset="0"/>
                          <a:ea typeface="+mn-ea"/>
                          <a:cs typeface="+mn-cs"/>
                        </a:rPr>
                        <a:t> x = </a:t>
                      </a:r>
                      <a:r>
                        <a:rPr lang="es-MX" sz="1600" b="0" i="0" kern="1200" dirty="0" err="1">
                          <a:solidFill>
                            <a:schemeClr val="tx1"/>
                          </a:solidFill>
                          <a:effectLst/>
                          <a:latin typeface="Consolas" panose="020B0609020204030204" pitchFamily="49" charset="0"/>
                          <a:ea typeface="+mn-ea"/>
                          <a:cs typeface="+mn-cs"/>
                        </a:rPr>
                        <a:t>document.cookie</a:t>
                      </a:r>
                      <a:r>
                        <a:rPr lang="es-MX" sz="1600" b="0" i="0" kern="1200" dirty="0">
                          <a:solidFill>
                            <a:schemeClr val="tx1"/>
                          </a:solidFill>
                          <a:effectLst/>
                          <a:latin typeface="Consolas" panose="020B0609020204030204" pitchFamily="49" charset="0"/>
                          <a:ea typeface="+mn-ea"/>
                          <a:cs typeface="+mn-cs"/>
                        </a:rPr>
                        <a:t>;</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003499717"/>
                  </a:ext>
                </a:extLst>
              </a:tr>
              <a:tr h="1201889">
                <a:tc>
                  <a:txBody>
                    <a:bodyPr/>
                    <a:lstStyle/>
                    <a:p>
                      <a:r>
                        <a:rPr lang="es-MX" sz="1600" dirty="0" err="1">
                          <a:solidFill>
                            <a:schemeClr val="tx1"/>
                          </a:solidFill>
                          <a:latin typeface="Consolas" panose="020B0609020204030204" pitchFamily="49" charset="0"/>
                        </a:rPr>
                        <a:t>createAttribute</a:t>
                      </a:r>
                      <a:endParaRPr lang="es-MX" sz="160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600" dirty="0" err="1">
                          <a:solidFill>
                            <a:schemeClr val="tx1"/>
                          </a:solidFill>
                          <a:latin typeface="Consolas" panose="020B0609020204030204" pitchFamily="49" charset="0"/>
                        </a:rPr>
                        <a:t>var</a:t>
                      </a:r>
                      <a:r>
                        <a:rPr lang="es-MX" sz="1600" dirty="0">
                          <a:solidFill>
                            <a:schemeClr val="tx1"/>
                          </a:solidFill>
                          <a:latin typeface="Consolas" panose="020B0609020204030204" pitchFamily="49" charset="0"/>
                        </a:rPr>
                        <a:t> h1 = </a:t>
                      </a:r>
                      <a:r>
                        <a:rPr lang="es-MX" sz="1600" dirty="0" err="1">
                          <a:solidFill>
                            <a:schemeClr val="tx1"/>
                          </a:solidFill>
                          <a:latin typeface="Consolas" panose="020B0609020204030204" pitchFamily="49" charset="0"/>
                        </a:rPr>
                        <a:t>document.getElementsByTagName</a:t>
                      </a:r>
                      <a:r>
                        <a:rPr lang="es-MX" sz="1600" dirty="0">
                          <a:solidFill>
                            <a:schemeClr val="tx1"/>
                          </a:solidFill>
                          <a:latin typeface="Consolas" panose="020B0609020204030204" pitchFamily="49" charset="0"/>
                        </a:rPr>
                        <a:t>("H1")[0];</a:t>
                      </a:r>
                    </a:p>
                    <a:p>
                      <a:r>
                        <a:rPr lang="es-MX" sz="1600" dirty="0">
                          <a:solidFill>
                            <a:schemeClr val="tx1"/>
                          </a:solidFill>
                          <a:latin typeface="Consolas" panose="020B0609020204030204" pitchFamily="49" charset="0"/>
                        </a:rPr>
                        <a:t>    </a:t>
                      </a:r>
                      <a:r>
                        <a:rPr lang="es-MX" sz="1600" dirty="0" err="1">
                          <a:solidFill>
                            <a:schemeClr val="tx1"/>
                          </a:solidFill>
                          <a:latin typeface="Consolas" panose="020B0609020204030204" pitchFamily="49" charset="0"/>
                        </a:rPr>
                        <a:t>var</a:t>
                      </a:r>
                      <a:r>
                        <a:rPr lang="es-MX" sz="1600" dirty="0">
                          <a:solidFill>
                            <a:schemeClr val="tx1"/>
                          </a:solidFill>
                          <a:latin typeface="Consolas" panose="020B0609020204030204" pitchFamily="49" charset="0"/>
                        </a:rPr>
                        <a:t> </a:t>
                      </a:r>
                      <a:r>
                        <a:rPr lang="es-MX" sz="1600" dirty="0" err="1">
                          <a:solidFill>
                            <a:schemeClr val="tx1"/>
                          </a:solidFill>
                          <a:latin typeface="Consolas" panose="020B0609020204030204" pitchFamily="49" charset="0"/>
                        </a:rPr>
                        <a:t>att</a:t>
                      </a:r>
                      <a:r>
                        <a:rPr lang="es-MX" sz="1600" dirty="0">
                          <a:solidFill>
                            <a:schemeClr val="tx1"/>
                          </a:solidFill>
                          <a:latin typeface="Consolas" panose="020B0609020204030204" pitchFamily="49" charset="0"/>
                        </a:rPr>
                        <a:t> = </a:t>
                      </a:r>
                      <a:r>
                        <a:rPr lang="es-MX" sz="1600" dirty="0" err="1">
                          <a:solidFill>
                            <a:schemeClr val="tx1"/>
                          </a:solidFill>
                          <a:latin typeface="Consolas" panose="020B0609020204030204" pitchFamily="49" charset="0"/>
                        </a:rPr>
                        <a:t>document.createAttribute</a:t>
                      </a:r>
                      <a:r>
                        <a:rPr lang="es-MX" sz="1600" dirty="0">
                          <a:solidFill>
                            <a:schemeClr val="tx1"/>
                          </a:solidFill>
                          <a:latin typeface="Consolas" panose="020B0609020204030204" pitchFamily="49" charset="0"/>
                        </a:rPr>
                        <a:t>("</a:t>
                      </a:r>
                      <a:r>
                        <a:rPr lang="es-MX" sz="1600" dirty="0" err="1">
                          <a:solidFill>
                            <a:schemeClr val="tx1"/>
                          </a:solidFill>
                          <a:latin typeface="Consolas" panose="020B0609020204030204" pitchFamily="49" charset="0"/>
                        </a:rPr>
                        <a:t>class</a:t>
                      </a:r>
                      <a:r>
                        <a:rPr lang="es-MX" sz="1600" dirty="0">
                          <a:solidFill>
                            <a:schemeClr val="tx1"/>
                          </a:solidFill>
                          <a:latin typeface="Consolas" panose="020B0609020204030204" pitchFamily="49" charset="0"/>
                        </a:rPr>
                        <a:t>");</a:t>
                      </a:r>
                    </a:p>
                    <a:p>
                      <a:r>
                        <a:rPr lang="es-MX" sz="1600" dirty="0">
                          <a:solidFill>
                            <a:schemeClr val="tx1"/>
                          </a:solidFill>
                          <a:latin typeface="Consolas" panose="020B0609020204030204" pitchFamily="49" charset="0"/>
                        </a:rPr>
                        <a:t>    </a:t>
                      </a:r>
                      <a:r>
                        <a:rPr lang="es-MX" sz="1600" dirty="0" err="1">
                          <a:solidFill>
                            <a:schemeClr val="tx1"/>
                          </a:solidFill>
                          <a:latin typeface="Consolas" panose="020B0609020204030204" pitchFamily="49" charset="0"/>
                        </a:rPr>
                        <a:t>att.value</a:t>
                      </a:r>
                      <a:r>
                        <a:rPr lang="es-MX" sz="1600" dirty="0">
                          <a:solidFill>
                            <a:schemeClr val="tx1"/>
                          </a:solidFill>
                          <a:latin typeface="Consolas" panose="020B0609020204030204" pitchFamily="49" charset="0"/>
                        </a:rPr>
                        <a:t> = "</a:t>
                      </a:r>
                      <a:r>
                        <a:rPr lang="es-MX" sz="1600" dirty="0" err="1">
                          <a:solidFill>
                            <a:schemeClr val="tx1"/>
                          </a:solidFill>
                          <a:latin typeface="Consolas" panose="020B0609020204030204" pitchFamily="49" charset="0"/>
                        </a:rPr>
                        <a:t>democlass</a:t>
                      </a:r>
                      <a:r>
                        <a:rPr lang="es-MX" sz="1600" dirty="0">
                          <a:solidFill>
                            <a:schemeClr val="tx1"/>
                          </a:solidFill>
                          <a:latin typeface="Consolas" panose="020B0609020204030204" pitchFamily="49" charset="0"/>
                        </a:rPr>
                        <a:t>";</a:t>
                      </a:r>
                    </a:p>
                    <a:p>
                      <a:r>
                        <a:rPr lang="es-MX" sz="1600" dirty="0">
                          <a:solidFill>
                            <a:schemeClr val="tx1"/>
                          </a:solidFill>
                          <a:latin typeface="Consolas" panose="020B0609020204030204" pitchFamily="49" charset="0"/>
                        </a:rPr>
                        <a:t>    h1.setAttributeNode(</a:t>
                      </a:r>
                      <a:r>
                        <a:rPr lang="es-MX" sz="1600" dirty="0" err="1">
                          <a:solidFill>
                            <a:schemeClr val="tx1"/>
                          </a:solidFill>
                          <a:latin typeface="Consolas" panose="020B0609020204030204" pitchFamily="49" charset="0"/>
                        </a:rPr>
                        <a:t>att</a:t>
                      </a:r>
                      <a:r>
                        <a:rPr lang="es-MX" sz="1600" dirty="0">
                          <a:solidFill>
                            <a:schemeClr val="tx1"/>
                          </a:solidFill>
                          <a:latin typeface="Consolas" panose="020B0609020204030204" pitchFamily="49"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113262614"/>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4" name="Marcador de número de diapositiva 3"/>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34176956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172278" y="2222500"/>
          <a:ext cx="11834192" cy="2651760"/>
        </p:xfrm>
        <a:graphic>
          <a:graphicData uri="http://schemas.openxmlformats.org/drawingml/2006/table">
            <a:tbl>
              <a:tblPr firstRow="1" bandRow="1">
                <a:tableStyleId>{5C22544A-7EE6-4342-B048-85BDC9FD1C3A}</a:tableStyleId>
              </a:tblPr>
              <a:tblGrid>
                <a:gridCol w="4214192">
                  <a:extLst>
                    <a:ext uri="{9D8B030D-6E8A-4147-A177-3AD203B41FA5}">
                      <a16:colId xmlns="" xmlns:a16="http://schemas.microsoft.com/office/drawing/2014/main" val="686112398"/>
                    </a:ext>
                  </a:extLst>
                </a:gridCol>
                <a:gridCol w="7620000">
                  <a:extLst>
                    <a:ext uri="{9D8B030D-6E8A-4147-A177-3AD203B41FA5}">
                      <a16:colId xmlns="" xmlns:a16="http://schemas.microsoft.com/office/drawing/2014/main" val="254508373"/>
                    </a:ext>
                  </a:extLst>
                </a:gridCol>
              </a:tblGrid>
              <a:tr h="619618">
                <a:tc>
                  <a:txBody>
                    <a:bodyPr/>
                    <a:lstStyle/>
                    <a:p>
                      <a:r>
                        <a:rPr lang="es-MX" b="0" dirty="0" err="1">
                          <a:solidFill>
                            <a:schemeClr val="tx1"/>
                          </a:solidFill>
                          <a:latin typeface="Consolas" panose="020B0609020204030204" pitchFamily="49" charset="0"/>
                        </a:rPr>
                        <a:t>createComment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c = </a:t>
                      </a:r>
                      <a:r>
                        <a:rPr lang="es-MX" b="0" dirty="0" err="1">
                          <a:solidFill>
                            <a:schemeClr val="tx1"/>
                          </a:solidFill>
                          <a:latin typeface="Consolas" panose="020B0609020204030204" pitchFamily="49" charset="0"/>
                        </a:rPr>
                        <a:t>document.createComment</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My</a:t>
                      </a:r>
                      <a:r>
                        <a:rPr lang="es-MX" b="0" dirty="0">
                          <a:solidFill>
                            <a:schemeClr val="tx1"/>
                          </a:solidFill>
                          <a:latin typeface="Consolas" panose="020B0609020204030204" pitchFamily="49" charset="0"/>
                        </a:rPr>
                        <a:t> personal </a:t>
                      </a:r>
                      <a:r>
                        <a:rPr lang="es-MX" b="0" dirty="0" err="1">
                          <a:solidFill>
                            <a:schemeClr val="tx1"/>
                          </a:solidFill>
                          <a:latin typeface="Consolas" panose="020B0609020204030204" pitchFamily="49" charset="0"/>
                        </a:rPr>
                        <a:t>comments</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document.body.appendChild</a:t>
                      </a:r>
                      <a:r>
                        <a:rPr lang="es-MX" b="0" dirty="0">
                          <a:solidFill>
                            <a:schemeClr val="tx1"/>
                          </a:solidFill>
                          <a:latin typeface="Consolas" panose="020B0609020204030204" pitchFamily="49" charset="0"/>
                        </a:rPr>
                        <a:t>(c);</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x.innerHTML</a:t>
                      </a:r>
                      <a:r>
                        <a:rPr lang="es-MX" b="0" dirty="0">
                          <a:solidFill>
                            <a:schemeClr val="tx1"/>
                          </a:solidFill>
                          <a:latin typeface="Consolas" panose="020B0609020204030204" pitchFamily="49" charset="0"/>
                        </a:rPr>
                        <a:t> = "A </a:t>
                      </a:r>
                      <a:r>
                        <a:rPr lang="es-MX" b="0" dirty="0" err="1">
                          <a:solidFill>
                            <a:schemeClr val="tx1"/>
                          </a:solidFill>
                          <a:latin typeface="Consolas" panose="020B0609020204030204" pitchFamily="49" charset="0"/>
                        </a:rPr>
                        <a:t>comment</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was</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added</a:t>
                      </a:r>
                      <a:r>
                        <a:rPr lang="es-MX" b="0" dirty="0">
                          <a:solidFill>
                            <a:schemeClr val="tx1"/>
                          </a:solidFill>
                          <a:latin typeface="Consolas" panose="020B0609020204030204" pitchFamily="49" charset="0"/>
                        </a:rPr>
                        <a:t> to </a:t>
                      </a:r>
                      <a:r>
                        <a:rPr lang="es-MX" b="0" dirty="0" err="1">
                          <a:solidFill>
                            <a:schemeClr val="tx1"/>
                          </a:solidFill>
                          <a:latin typeface="Consolas" panose="020B0609020204030204" pitchFamily="49" charset="0"/>
                        </a:rPr>
                        <a:t>this</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but</a:t>
                      </a:r>
                      <a:r>
                        <a:rPr lang="es-MX" b="0" dirty="0">
                          <a:solidFill>
                            <a:schemeClr val="tx1"/>
                          </a:solidFill>
                          <a:latin typeface="Consolas" panose="020B0609020204030204" pitchFamily="49" charset="0"/>
                        </a:rPr>
                        <a:t> as </a:t>
                      </a:r>
                      <a:r>
                        <a:rPr lang="es-MX" b="0" dirty="0" err="1">
                          <a:solidFill>
                            <a:schemeClr val="tx1"/>
                          </a:solidFill>
                          <a:latin typeface="Consolas" panose="020B0609020204030204" pitchFamily="49" charset="0"/>
                        </a:rPr>
                        <a:t>you</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know</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comments</a:t>
                      </a:r>
                      <a:r>
                        <a:rPr lang="es-MX" b="0" dirty="0">
                          <a:solidFill>
                            <a:schemeClr val="tx1"/>
                          </a:solidFill>
                          <a:latin typeface="Consolas" panose="020B0609020204030204" pitchFamily="49" charset="0"/>
                        </a:rPr>
                        <a:t> are invisible.";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33730647"/>
                  </a:ext>
                </a:extLst>
              </a:tr>
              <a:tr h="619618">
                <a:tc>
                  <a:txBody>
                    <a:bodyPr/>
                    <a:lstStyle/>
                    <a:p>
                      <a:r>
                        <a:rPr lang="es-MX" b="0" dirty="0" err="1">
                          <a:solidFill>
                            <a:schemeClr val="tx1"/>
                          </a:solidFill>
                          <a:latin typeface="Consolas" panose="020B0609020204030204" pitchFamily="49" charset="0"/>
                        </a:rPr>
                        <a:t>createDocumentFragment</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d = </a:t>
                      </a:r>
                      <a:r>
                        <a:rPr lang="es-MX" b="0" dirty="0" err="1">
                          <a:solidFill>
                            <a:schemeClr val="tx1"/>
                          </a:solidFill>
                          <a:latin typeface="Consolas" panose="020B0609020204030204" pitchFamily="49" charset="0"/>
                        </a:rPr>
                        <a:t>document.createDocumentFragment</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d.appendChild</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document.getElementsByTagName</a:t>
                      </a:r>
                      <a:r>
                        <a:rPr lang="es-MX" b="0" dirty="0">
                          <a:solidFill>
                            <a:schemeClr val="tx1"/>
                          </a:solidFill>
                          <a:latin typeface="Consolas" panose="020B0609020204030204" pitchFamily="49" charset="0"/>
                        </a:rPr>
                        <a:t>("LI")[0]);</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d.childNodes</a:t>
                      </a:r>
                      <a:r>
                        <a:rPr lang="es-MX" b="0" dirty="0">
                          <a:solidFill>
                            <a:schemeClr val="tx1"/>
                          </a:solidFill>
                          <a:latin typeface="Consolas" panose="020B0609020204030204" pitchFamily="49" charset="0"/>
                        </a:rPr>
                        <a:t>[0].</a:t>
                      </a:r>
                      <a:r>
                        <a:rPr lang="es-MX" b="0" dirty="0" err="1">
                          <a:solidFill>
                            <a:schemeClr val="tx1"/>
                          </a:solidFill>
                          <a:latin typeface="Consolas" panose="020B0609020204030204" pitchFamily="49" charset="0"/>
                        </a:rPr>
                        <a:t>childNodes</a:t>
                      </a:r>
                      <a:r>
                        <a:rPr lang="es-MX" b="0" dirty="0">
                          <a:solidFill>
                            <a:schemeClr val="tx1"/>
                          </a:solidFill>
                          <a:latin typeface="Consolas" panose="020B0609020204030204" pitchFamily="49" charset="0"/>
                        </a:rPr>
                        <a:t>[0].</a:t>
                      </a:r>
                      <a:r>
                        <a:rPr lang="es-MX" b="0" dirty="0" err="1">
                          <a:solidFill>
                            <a:schemeClr val="tx1"/>
                          </a:solidFill>
                          <a:latin typeface="Consolas" panose="020B0609020204030204" pitchFamily="49" charset="0"/>
                        </a:rPr>
                        <a:t>nodeValue</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Milk</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document.getElementsByTagName</a:t>
                      </a:r>
                      <a:r>
                        <a:rPr lang="es-MX" b="0" dirty="0">
                          <a:solidFill>
                            <a:schemeClr val="tx1"/>
                          </a:solidFill>
                          <a:latin typeface="Consolas" panose="020B0609020204030204" pitchFamily="49" charset="0"/>
                        </a:rPr>
                        <a:t>("UL")[0].</a:t>
                      </a:r>
                      <a:r>
                        <a:rPr lang="es-MX" b="0" dirty="0" err="1">
                          <a:solidFill>
                            <a:schemeClr val="tx1"/>
                          </a:solidFill>
                          <a:latin typeface="Consolas" panose="020B0609020204030204" pitchFamily="49" charset="0"/>
                        </a:rPr>
                        <a:t>appendChild</a:t>
                      </a:r>
                      <a:r>
                        <a:rPr lang="es-MX" b="0" dirty="0">
                          <a:solidFill>
                            <a:schemeClr val="tx1"/>
                          </a:solidFill>
                          <a:latin typeface="Consolas" panose="020B0609020204030204" pitchFamily="49" charset="0"/>
                        </a:rPr>
                        <a:t>(d);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703453396"/>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4608733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132520" y="2222500"/>
          <a:ext cx="11807688" cy="3840480"/>
        </p:xfrm>
        <a:graphic>
          <a:graphicData uri="http://schemas.openxmlformats.org/drawingml/2006/table">
            <a:tbl>
              <a:tblPr firstRow="1" bandRow="1">
                <a:tableStyleId>{5C22544A-7EE6-4342-B048-85BDC9FD1C3A}</a:tableStyleId>
              </a:tblPr>
              <a:tblGrid>
                <a:gridCol w="4770784">
                  <a:extLst>
                    <a:ext uri="{9D8B030D-6E8A-4147-A177-3AD203B41FA5}">
                      <a16:colId xmlns="" xmlns:a16="http://schemas.microsoft.com/office/drawing/2014/main" val="3103844773"/>
                    </a:ext>
                  </a:extLst>
                </a:gridCol>
                <a:gridCol w="7036904">
                  <a:extLst>
                    <a:ext uri="{9D8B030D-6E8A-4147-A177-3AD203B41FA5}">
                      <a16:colId xmlns="" xmlns:a16="http://schemas.microsoft.com/office/drawing/2014/main" val="2843750930"/>
                    </a:ext>
                  </a:extLst>
                </a:gridCol>
              </a:tblGrid>
              <a:tr h="370840">
                <a:tc>
                  <a:txBody>
                    <a:bodyPr/>
                    <a:lstStyle/>
                    <a:p>
                      <a:r>
                        <a:rPr lang="es-MX" b="0" dirty="0" err="1">
                          <a:solidFill>
                            <a:schemeClr val="tx1"/>
                          </a:solidFill>
                          <a:latin typeface="Consolas" panose="020B0609020204030204" pitchFamily="49" charset="0"/>
                        </a:rPr>
                        <a:t>createElement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btn</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document.createElement</a:t>
                      </a:r>
                      <a:r>
                        <a:rPr lang="es-MX" b="0" dirty="0">
                          <a:solidFill>
                            <a:schemeClr val="tx1"/>
                          </a:solidFill>
                          <a:latin typeface="Consolas" panose="020B0609020204030204" pitchFamily="49" charset="0"/>
                        </a:rPr>
                        <a:t>("BUTTON");</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document.body.appendChild</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btn</a:t>
                      </a:r>
                      <a:r>
                        <a:rPr lang="es-MX" b="0" dirty="0">
                          <a:solidFill>
                            <a:schemeClr val="tx1"/>
                          </a:solidFill>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897100747"/>
                  </a:ext>
                </a:extLst>
              </a:tr>
              <a:tr h="370840">
                <a:tc>
                  <a:txBody>
                    <a:bodyPr/>
                    <a:lstStyle/>
                    <a:p>
                      <a:r>
                        <a:rPr lang="es-MX" b="0" dirty="0" err="1">
                          <a:solidFill>
                            <a:schemeClr val="tx1"/>
                          </a:solidFill>
                          <a:latin typeface="Consolas" panose="020B0609020204030204" pitchFamily="49" charset="0"/>
                        </a:rPr>
                        <a:t>createTextNode</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t = </a:t>
                      </a:r>
                      <a:r>
                        <a:rPr lang="es-MX" b="0" dirty="0" err="1">
                          <a:solidFill>
                            <a:schemeClr val="tx1"/>
                          </a:solidFill>
                          <a:latin typeface="Consolas" panose="020B0609020204030204" pitchFamily="49" charset="0"/>
                        </a:rPr>
                        <a:t>document.createTextNode</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Hello</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World</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document.body.appendChild</a:t>
                      </a:r>
                      <a:r>
                        <a:rPr lang="es-MX" b="0" dirty="0">
                          <a:solidFill>
                            <a:schemeClr val="tx1"/>
                          </a:solidFill>
                          <a:latin typeface="Consolas" panose="020B0609020204030204" pitchFamily="49" charset="0"/>
                        </a:rPr>
                        <a:t>(t);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150419485"/>
                  </a:ext>
                </a:extLst>
              </a:tr>
              <a:tr h="370840">
                <a:tc>
                  <a:txBody>
                    <a:bodyPr/>
                    <a:lstStyle/>
                    <a:p>
                      <a:r>
                        <a:rPr lang="es-MX" b="0" dirty="0" err="1">
                          <a:solidFill>
                            <a:schemeClr val="tx1"/>
                          </a:solidFill>
                          <a:latin typeface="Consolas" panose="020B0609020204030204" pitchFamily="49" charset="0"/>
                        </a:rPr>
                        <a:t>doctype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document.doctype.name;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141119039"/>
                  </a:ext>
                </a:extLst>
              </a:tr>
              <a:tr h="370840">
                <a:tc>
                  <a:txBody>
                    <a:bodyPr/>
                    <a:lstStyle/>
                    <a:p>
                      <a:r>
                        <a:rPr lang="es-MX" b="0" dirty="0" err="1">
                          <a:solidFill>
                            <a:schemeClr val="tx1"/>
                          </a:solidFill>
                          <a:latin typeface="Consolas" panose="020B0609020204030204" pitchFamily="49" charset="0"/>
                        </a:rPr>
                        <a:t>documentElement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document.documentElement.nodeName</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730892964"/>
                  </a:ext>
                </a:extLst>
              </a:tr>
              <a:tr h="370840">
                <a:tc>
                  <a:txBody>
                    <a:bodyPr/>
                    <a:lstStyle/>
                    <a:p>
                      <a:r>
                        <a:rPr lang="es-MX" b="0" dirty="0" err="1">
                          <a:solidFill>
                            <a:schemeClr val="tx1"/>
                          </a:solidFill>
                          <a:latin typeface="Consolas" panose="020B0609020204030204" pitchFamily="49" charset="0"/>
                        </a:rPr>
                        <a:t>documentElement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document.documentElement.nodeName</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073880587"/>
                  </a:ext>
                </a:extLst>
              </a:tr>
              <a:tr h="370840">
                <a:tc>
                  <a:txBody>
                    <a:bodyPr/>
                    <a:lstStyle/>
                    <a:p>
                      <a:r>
                        <a:rPr lang="es-MX" b="0" dirty="0" err="1">
                          <a:solidFill>
                            <a:schemeClr val="tx1"/>
                          </a:solidFill>
                          <a:latin typeface="Consolas" panose="020B0609020204030204" pitchFamily="49" charset="0"/>
                        </a:rPr>
                        <a:t>domain</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document.domain</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764606687"/>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5992394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1" y="2421283"/>
          <a:ext cx="12192000" cy="4226560"/>
        </p:xfrm>
        <a:graphic>
          <a:graphicData uri="http://schemas.openxmlformats.org/drawingml/2006/table">
            <a:tbl>
              <a:tblPr firstRow="1" bandRow="1">
                <a:tableStyleId>{5C22544A-7EE6-4342-B048-85BDC9FD1C3A}</a:tableStyleId>
              </a:tblPr>
              <a:tblGrid>
                <a:gridCol w="4863548">
                  <a:extLst>
                    <a:ext uri="{9D8B030D-6E8A-4147-A177-3AD203B41FA5}">
                      <a16:colId xmlns="" xmlns:a16="http://schemas.microsoft.com/office/drawing/2014/main" val="2446917385"/>
                    </a:ext>
                  </a:extLst>
                </a:gridCol>
                <a:gridCol w="7328452">
                  <a:extLst>
                    <a:ext uri="{9D8B030D-6E8A-4147-A177-3AD203B41FA5}">
                      <a16:colId xmlns="" xmlns:a16="http://schemas.microsoft.com/office/drawing/2014/main" val="517831600"/>
                    </a:ext>
                  </a:extLst>
                </a:gridCol>
              </a:tblGrid>
              <a:tr h="370840">
                <a:tc>
                  <a:txBody>
                    <a:bodyPr/>
                    <a:lstStyle/>
                    <a:p>
                      <a:r>
                        <a:rPr lang="es-MX" b="0" dirty="0" err="1">
                          <a:solidFill>
                            <a:schemeClr val="tx1"/>
                          </a:solidFill>
                          <a:latin typeface="Consolas" panose="020B0609020204030204" pitchFamily="49" charset="0"/>
                        </a:rPr>
                        <a:t>embed</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 = </a:t>
                      </a:r>
                      <a:r>
                        <a:rPr lang="es-MX" sz="1800" b="0" i="0" kern="1200" dirty="0" err="1">
                          <a:solidFill>
                            <a:schemeClr val="tx1"/>
                          </a:solidFill>
                          <a:effectLst/>
                          <a:latin typeface="Consolas" panose="020B0609020204030204" pitchFamily="49" charset="0"/>
                          <a:ea typeface="+mn-ea"/>
                          <a:cs typeface="+mn-cs"/>
                        </a:rPr>
                        <a:t>document.embeds.length</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547867519"/>
                  </a:ext>
                </a:extLst>
              </a:tr>
              <a:tr h="370840">
                <a:tc>
                  <a:txBody>
                    <a:bodyPr/>
                    <a:lstStyle/>
                    <a:p>
                      <a:r>
                        <a:rPr lang="es-MX" b="0" dirty="0" err="1">
                          <a:solidFill>
                            <a:schemeClr val="tx1"/>
                          </a:solidFill>
                          <a:latin typeface="Consolas" panose="020B0609020204030204" pitchFamily="49" charset="0"/>
                        </a:rPr>
                        <a:t>forms</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document.forms.length</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690694912"/>
                  </a:ext>
                </a:extLst>
              </a:tr>
              <a:tr h="370840">
                <a:tc>
                  <a:txBody>
                    <a:bodyPr/>
                    <a:lstStyle/>
                    <a:p>
                      <a:r>
                        <a:rPr lang="es-MX" b="0" dirty="0" err="1">
                          <a:solidFill>
                            <a:schemeClr val="tx1"/>
                          </a:solidFill>
                          <a:latin typeface="Consolas" panose="020B0609020204030204" pitchFamily="49" charset="0"/>
                        </a:rPr>
                        <a:t>getElementById</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Hello</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World</a:t>
                      </a:r>
                      <a:r>
                        <a:rPr lang="es-MX" b="0" dirty="0">
                          <a:solidFill>
                            <a:schemeClr val="tx1"/>
                          </a:solidFill>
                          <a:latin typeface="Consolas" panose="020B0609020204030204" pitchFamily="49" charset="0"/>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100068422"/>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getElementsByName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 = </a:t>
                      </a:r>
                      <a:r>
                        <a:rPr lang="es-MX" sz="1800" b="0" i="0" kern="1200" dirty="0" err="1">
                          <a:solidFill>
                            <a:schemeClr val="tx1"/>
                          </a:solidFill>
                          <a:effectLst/>
                          <a:latin typeface="Consolas" panose="020B0609020204030204" pitchFamily="49" charset="0"/>
                          <a:ea typeface="+mn-ea"/>
                          <a:cs typeface="+mn-cs"/>
                        </a:rPr>
                        <a:t>document.getElementsByName</a:t>
                      </a:r>
                      <a:r>
                        <a:rPr lang="es-MX" sz="1800" b="0" i="0" kern="1200" dirty="0">
                          <a:solidFill>
                            <a:schemeClr val="tx1"/>
                          </a:solidFill>
                          <a:effectLst/>
                          <a:latin typeface="Consolas" panose="020B0609020204030204" pitchFamily="49" charset="0"/>
                          <a:ea typeface="+mn-ea"/>
                          <a:cs typeface="+mn-cs"/>
                        </a:rPr>
                        <a:t>("</a:t>
                      </a:r>
                      <a:r>
                        <a:rPr lang="es-MX" sz="1800" b="0" i="0" kern="1200" dirty="0" err="1">
                          <a:solidFill>
                            <a:schemeClr val="tx1"/>
                          </a:solidFill>
                          <a:effectLst/>
                          <a:latin typeface="Consolas" panose="020B0609020204030204" pitchFamily="49" charset="0"/>
                          <a:ea typeface="+mn-ea"/>
                          <a:cs typeface="+mn-cs"/>
                        </a:rPr>
                        <a:t>fname</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073701685"/>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getElementsByClassName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a:t>
                      </a:r>
                      <a:r>
                        <a:rPr lang="es-MX" sz="1800" b="0" i="0" kern="1200" dirty="0" err="1">
                          <a:solidFill>
                            <a:schemeClr val="tx1"/>
                          </a:solidFill>
                          <a:effectLst/>
                          <a:latin typeface="Consolas" panose="020B0609020204030204" pitchFamily="49" charset="0"/>
                          <a:ea typeface="+mn-ea"/>
                          <a:cs typeface="+mn-cs"/>
                        </a:rPr>
                        <a:t>document.getElementsByClassName</a:t>
                      </a:r>
                      <a:r>
                        <a:rPr lang="es-MX" sz="1800" b="0" i="0" kern="1200" dirty="0">
                          <a:solidFill>
                            <a:schemeClr val="tx1"/>
                          </a:solidFill>
                          <a:effectLst/>
                          <a:latin typeface="Consolas" panose="020B0609020204030204" pitchFamily="49" charset="0"/>
                          <a:ea typeface="+mn-ea"/>
                          <a:cs typeface="+mn-cs"/>
                        </a:rPr>
                        <a:t>("</a:t>
                      </a:r>
                      <a:r>
                        <a:rPr lang="es-MX" sz="1800" b="0" i="0" kern="1200" dirty="0" err="1">
                          <a:solidFill>
                            <a:schemeClr val="tx1"/>
                          </a:solidFill>
                          <a:effectLst/>
                          <a:latin typeface="Consolas" panose="020B0609020204030204" pitchFamily="49" charset="0"/>
                          <a:ea typeface="+mn-ea"/>
                          <a:cs typeface="+mn-cs"/>
                        </a:rPr>
                        <a:t>example</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594318216"/>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getElementsByTagName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 = </a:t>
                      </a:r>
                      <a:r>
                        <a:rPr lang="es-MX" sz="1800" b="0" i="0" kern="1200" dirty="0" err="1">
                          <a:solidFill>
                            <a:schemeClr val="tx1"/>
                          </a:solidFill>
                          <a:effectLst/>
                          <a:latin typeface="Consolas" panose="020B0609020204030204" pitchFamily="49" charset="0"/>
                          <a:ea typeface="+mn-ea"/>
                          <a:cs typeface="+mn-cs"/>
                        </a:rPr>
                        <a:t>document.getElementsByTagName</a:t>
                      </a:r>
                      <a:r>
                        <a:rPr lang="es-MX" sz="1800" b="0" i="0" kern="1200" dirty="0">
                          <a:solidFill>
                            <a:schemeClr val="tx1"/>
                          </a:solidFill>
                          <a:effectLst/>
                          <a:latin typeface="Consolas" panose="020B0609020204030204" pitchFamily="49" charset="0"/>
                          <a:ea typeface="+mn-ea"/>
                          <a:cs typeface="+mn-cs"/>
                        </a:rPr>
                        <a:t>("LI");</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587450897"/>
                  </a:ext>
                </a:extLst>
              </a:tr>
              <a:tr h="370840">
                <a:tc>
                  <a:txBody>
                    <a:bodyPr/>
                    <a:lstStyle/>
                    <a:p>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if</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document.hasFocus</a:t>
                      </a:r>
                      <a:r>
                        <a:rPr lang="es-MX" sz="1800" b="0" i="0" kern="1200" dirty="0">
                          <a:solidFill>
                            <a:schemeClr val="tx1"/>
                          </a:solidFill>
                          <a:effectLst/>
                          <a:latin typeface="Consolas" panose="020B0609020204030204" pitchFamily="49" charset="0"/>
                          <a:ea typeface="+mn-ea"/>
                          <a:cs typeface="+mn-cs"/>
                        </a:rPr>
                        <a:t>()) {</a:t>
                      </a:r>
                      <a:r>
                        <a:rPr lang="es-MX" b="0" dirty="0">
                          <a:solidFill>
                            <a:schemeClr val="tx1"/>
                          </a:solidFill>
                          <a:latin typeface="Consolas" panose="020B0609020204030204" pitchFamily="49" charset="0"/>
                        </a:rPr>
                        <a:t/>
                      </a:r>
                      <a:br>
                        <a:rPr lang="es-MX" b="0" dirty="0">
                          <a:solidFill>
                            <a:schemeClr val="tx1"/>
                          </a:solidFill>
                          <a:latin typeface="Consolas" panose="020B0609020204030204" pitchFamily="49" charset="0"/>
                        </a:rPr>
                      </a:b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x.innerHTML</a:t>
                      </a:r>
                      <a:r>
                        <a:rPr lang="es-MX" sz="1800" b="0" i="0" kern="1200" dirty="0">
                          <a:solidFill>
                            <a:schemeClr val="tx1"/>
                          </a:solidFill>
                          <a:effectLst/>
                          <a:latin typeface="Consolas" panose="020B0609020204030204" pitchFamily="49" charset="0"/>
                          <a:ea typeface="+mn-ea"/>
                          <a:cs typeface="+mn-cs"/>
                        </a:rPr>
                        <a:t> = "</a:t>
                      </a:r>
                      <a:r>
                        <a:rPr lang="es-MX" sz="1800" b="0" i="0" kern="1200" dirty="0" err="1">
                          <a:solidFill>
                            <a:schemeClr val="tx1"/>
                          </a:solidFill>
                          <a:effectLst/>
                          <a:latin typeface="Consolas" panose="020B0609020204030204" pitchFamily="49" charset="0"/>
                          <a:ea typeface="+mn-ea"/>
                          <a:cs typeface="+mn-cs"/>
                        </a:rPr>
                        <a:t>The</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document</a:t>
                      </a:r>
                      <a:r>
                        <a:rPr lang="es-MX" sz="1800" b="0" i="0" kern="1200" dirty="0">
                          <a:solidFill>
                            <a:schemeClr val="tx1"/>
                          </a:solidFill>
                          <a:effectLst/>
                          <a:latin typeface="Consolas" panose="020B0609020204030204" pitchFamily="49" charset="0"/>
                          <a:ea typeface="+mn-ea"/>
                          <a:cs typeface="+mn-cs"/>
                        </a:rPr>
                        <a:t> has </a:t>
                      </a:r>
                      <a:r>
                        <a:rPr lang="es-MX" sz="1800" b="0" i="0" kern="1200" dirty="0" err="1">
                          <a:solidFill>
                            <a:schemeClr val="tx1"/>
                          </a:solidFill>
                          <a:effectLst/>
                          <a:latin typeface="Consolas" panose="020B0609020204030204" pitchFamily="49" charset="0"/>
                          <a:ea typeface="+mn-ea"/>
                          <a:cs typeface="+mn-cs"/>
                        </a:rPr>
                        <a:t>focus</a:t>
                      </a:r>
                      <a:r>
                        <a:rPr lang="es-MX" sz="1800" b="0" i="0" kern="1200" dirty="0">
                          <a:solidFill>
                            <a:schemeClr val="tx1"/>
                          </a:solidFill>
                          <a:effectLst/>
                          <a:latin typeface="Consolas" panose="020B0609020204030204" pitchFamily="49" charset="0"/>
                          <a:ea typeface="+mn-ea"/>
                          <a:cs typeface="+mn-cs"/>
                        </a:rPr>
                        <a:t>.";</a:t>
                      </a:r>
                      <a:r>
                        <a:rPr lang="es-MX" b="0" dirty="0">
                          <a:solidFill>
                            <a:schemeClr val="tx1"/>
                          </a:solidFill>
                          <a:latin typeface="Consolas" panose="020B0609020204030204" pitchFamily="49" charset="0"/>
                        </a:rPr>
                        <a:t/>
                      </a:r>
                      <a:br>
                        <a:rPr lang="es-MX" b="0" dirty="0">
                          <a:solidFill>
                            <a:schemeClr val="tx1"/>
                          </a:solidFill>
                          <a:latin typeface="Consolas" panose="020B0609020204030204" pitchFamily="49" charset="0"/>
                        </a:rPr>
                      </a:b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else</a:t>
                      </a:r>
                      <a:r>
                        <a:rPr lang="es-MX" sz="1800" b="0" i="0" kern="1200" dirty="0">
                          <a:solidFill>
                            <a:schemeClr val="tx1"/>
                          </a:solidFill>
                          <a:effectLst/>
                          <a:latin typeface="Consolas" panose="020B0609020204030204" pitchFamily="49" charset="0"/>
                          <a:ea typeface="+mn-ea"/>
                          <a:cs typeface="+mn-cs"/>
                        </a:rPr>
                        <a:t> {</a:t>
                      </a:r>
                      <a:r>
                        <a:rPr lang="es-MX" b="0" dirty="0">
                          <a:solidFill>
                            <a:schemeClr val="tx1"/>
                          </a:solidFill>
                          <a:latin typeface="Consolas" panose="020B0609020204030204" pitchFamily="49" charset="0"/>
                        </a:rPr>
                        <a:t/>
                      </a:r>
                      <a:br>
                        <a:rPr lang="es-MX" b="0" dirty="0">
                          <a:solidFill>
                            <a:schemeClr val="tx1"/>
                          </a:solidFill>
                          <a:latin typeface="Consolas" panose="020B0609020204030204" pitchFamily="49" charset="0"/>
                        </a:rPr>
                      </a:b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x.innerHTML</a:t>
                      </a:r>
                      <a:r>
                        <a:rPr lang="es-MX" sz="1800" b="0" i="0" kern="1200" dirty="0">
                          <a:solidFill>
                            <a:schemeClr val="tx1"/>
                          </a:solidFill>
                          <a:effectLst/>
                          <a:latin typeface="Consolas" panose="020B0609020204030204" pitchFamily="49" charset="0"/>
                          <a:ea typeface="+mn-ea"/>
                          <a:cs typeface="+mn-cs"/>
                        </a:rPr>
                        <a:t> = "</a:t>
                      </a:r>
                      <a:r>
                        <a:rPr lang="es-MX" sz="1800" b="0" i="0" kern="1200" dirty="0" err="1">
                          <a:solidFill>
                            <a:schemeClr val="tx1"/>
                          </a:solidFill>
                          <a:effectLst/>
                          <a:latin typeface="Consolas" panose="020B0609020204030204" pitchFamily="49" charset="0"/>
                          <a:ea typeface="+mn-ea"/>
                          <a:cs typeface="+mn-cs"/>
                        </a:rPr>
                        <a:t>The</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document</a:t>
                      </a:r>
                      <a:r>
                        <a:rPr lang="es-MX" sz="1800" b="0" i="0" kern="1200" dirty="0">
                          <a:solidFill>
                            <a:schemeClr val="tx1"/>
                          </a:solidFill>
                          <a:effectLst/>
                          <a:latin typeface="Consolas" panose="020B0609020204030204" pitchFamily="49" charset="0"/>
                          <a:ea typeface="+mn-ea"/>
                          <a:cs typeface="+mn-cs"/>
                        </a:rPr>
                        <a:t> DOES NOT </a:t>
                      </a:r>
                      <a:r>
                        <a:rPr lang="es-MX" sz="1800" b="0" i="0" kern="1200" dirty="0" err="1">
                          <a:solidFill>
                            <a:schemeClr val="tx1"/>
                          </a:solidFill>
                          <a:effectLst/>
                          <a:latin typeface="Consolas" panose="020B0609020204030204" pitchFamily="49" charset="0"/>
                          <a:ea typeface="+mn-ea"/>
                          <a:cs typeface="+mn-cs"/>
                        </a:rPr>
                        <a:t>have</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focus</a:t>
                      </a:r>
                      <a:r>
                        <a:rPr lang="es-MX" sz="1800" b="0" i="0" kern="1200" dirty="0">
                          <a:solidFill>
                            <a:schemeClr val="tx1"/>
                          </a:solidFill>
                          <a:effectLst/>
                          <a:latin typeface="Consolas" panose="020B0609020204030204" pitchFamily="49" charset="0"/>
                          <a:ea typeface="+mn-ea"/>
                          <a:cs typeface="+mn-cs"/>
                        </a:rPr>
                        <a:t>.";</a:t>
                      </a:r>
                      <a:r>
                        <a:rPr lang="es-MX" b="0" dirty="0">
                          <a:solidFill>
                            <a:schemeClr val="tx1"/>
                          </a:solidFill>
                          <a:latin typeface="Consolas" panose="020B0609020204030204" pitchFamily="49" charset="0"/>
                        </a:rPr>
                        <a:t/>
                      </a:r>
                      <a:br>
                        <a:rPr lang="es-MX" b="0" dirty="0">
                          <a:solidFill>
                            <a:schemeClr val="tx1"/>
                          </a:solidFill>
                          <a:latin typeface="Consolas" panose="020B0609020204030204" pitchFamily="49" charset="0"/>
                        </a:rPr>
                      </a:b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13299791"/>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a:xfrm>
            <a:off x="11129844" y="6367401"/>
            <a:ext cx="1062155" cy="490599"/>
          </a:xfrm>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4090783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Variables en JavaScript</a:t>
            </a:r>
          </a:p>
        </p:txBody>
      </p:sp>
      <p:sp>
        <p:nvSpPr>
          <p:cNvPr id="3" name="Content Placeholder 2"/>
          <p:cNvSpPr>
            <a:spLocks noGrp="1"/>
          </p:cNvSpPr>
          <p:nvPr>
            <p:ph idx="1"/>
          </p:nvPr>
        </p:nvSpPr>
        <p:spPr/>
        <p:txBody>
          <a:bodyPr/>
          <a:lstStyle/>
          <a:p>
            <a:pPr marL="0" indent="0">
              <a:buNone/>
            </a:pPr>
            <a:r>
              <a:rPr lang="es-MX" dirty="0"/>
              <a:t>&lt;script&gt;</a:t>
            </a:r>
          </a:p>
          <a:p>
            <a:pPr marL="0" indent="0">
              <a:buNone/>
            </a:pPr>
            <a:r>
              <a:rPr lang="es-MX" dirty="0" err="1"/>
              <a:t>var</a:t>
            </a:r>
            <a:r>
              <a:rPr lang="es-MX" dirty="0"/>
              <a:t> x = 5;</a:t>
            </a:r>
          </a:p>
          <a:p>
            <a:pPr marL="0" indent="0">
              <a:buNone/>
            </a:pPr>
            <a:r>
              <a:rPr lang="es-MX" dirty="0" err="1"/>
              <a:t>var</a:t>
            </a:r>
            <a:r>
              <a:rPr lang="es-MX" dirty="0"/>
              <a:t> y = 6;</a:t>
            </a:r>
          </a:p>
          <a:p>
            <a:pPr marL="0" indent="0">
              <a:buNone/>
            </a:pPr>
            <a:r>
              <a:rPr lang="es-MX" dirty="0" err="1"/>
              <a:t>var</a:t>
            </a:r>
            <a:r>
              <a:rPr lang="es-MX" dirty="0"/>
              <a:t> z = x + y;</a:t>
            </a:r>
          </a:p>
          <a:p>
            <a:pPr marL="0" indent="0">
              <a:buNone/>
            </a:pPr>
            <a:r>
              <a:rPr lang="es-MX" dirty="0" err="1"/>
              <a:t>document.getElementById</a:t>
            </a:r>
            <a:r>
              <a:rPr lang="es-MX" dirty="0"/>
              <a:t>("demo").</a:t>
            </a:r>
            <a:r>
              <a:rPr lang="es-MX" dirty="0" err="1"/>
              <a:t>innerHTML</a:t>
            </a:r>
            <a:r>
              <a:rPr lang="es-MX" dirty="0"/>
              <a:t> = z;</a:t>
            </a:r>
          </a:p>
          <a:p>
            <a:pPr marL="0" indent="0">
              <a:buNone/>
            </a:pPr>
            <a:r>
              <a:rPr lang="es-MX" dirty="0"/>
              <a:t>&lt;/script&gt;</a:t>
            </a:r>
          </a:p>
        </p:txBody>
      </p:sp>
      <p:sp>
        <p:nvSpPr>
          <p:cNvPr id="4" name="Footer Placeholder 3"/>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52352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0" y="2222500"/>
          <a:ext cx="12192000" cy="2839720"/>
        </p:xfrm>
        <a:graphic>
          <a:graphicData uri="http://schemas.openxmlformats.org/drawingml/2006/table">
            <a:tbl>
              <a:tblPr firstRow="1" bandRow="1">
                <a:tableStyleId>{5C22544A-7EE6-4342-B048-85BDC9FD1C3A}</a:tableStyleId>
              </a:tblPr>
              <a:tblGrid>
                <a:gridCol w="3021496">
                  <a:extLst>
                    <a:ext uri="{9D8B030D-6E8A-4147-A177-3AD203B41FA5}">
                      <a16:colId xmlns="" xmlns:a16="http://schemas.microsoft.com/office/drawing/2014/main" val="2075615844"/>
                    </a:ext>
                  </a:extLst>
                </a:gridCol>
                <a:gridCol w="9170504">
                  <a:extLst>
                    <a:ext uri="{9D8B030D-6E8A-4147-A177-3AD203B41FA5}">
                      <a16:colId xmlns="" xmlns:a16="http://schemas.microsoft.com/office/drawing/2014/main" val="1097146126"/>
                    </a:ext>
                  </a:extLst>
                </a:gridCol>
              </a:tblGrid>
              <a:tr h="370840">
                <a:tc>
                  <a:txBody>
                    <a:bodyPr/>
                    <a:lstStyle/>
                    <a:p>
                      <a:r>
                        <a:rPr lang="es-MX" b="0" dirty="0">
                          <a:solidFill>
                            <a:schemeClr val="tx1"/>
                          </a:solidFill>
                        </a:rPr>
                        <a:t>head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err="1">
                          <a:solidFill>
                            <a:schemeClr val="tx1"/>
                          </a:solidFill>
                        </a:rPr>
                        <a:t>var</a:t>
                      </a:r>
                      <a:r>
                        <a:rPr lang="es-MX" b="0" dirty="0">
                          <a:solidFill>
                            <a:schemeClr val="tx1"/>
                          </a:solidFill>
                        </a:rPr>
                        <a:t> x = document.head.id;   </a:t>
                      </a:r>
                      <a:r>
                        <a:rPr lang="es-MX" b="0" dirty="0" err="1">
                          <a:solidFill>
                            <a:schemeClr val="tx1"/>
                          </a:solidFill>
                        </a:rPr>
                        <a:t>document.getElementById</a:t>
                      </a:r>
                      <a:r>
                        <a:rPr lang="es-MX" b="0" dirty="0">
                          <a:solidFill>
                            <a:schemeClr val="tx1"/>
                          </a:solidFill>
                        </a:rPr>
                        <a:t>("demo").</a:t>
                      </a:r>
                      <a:r>
                        <a:rPr lang="es-MX" b="0" dirty="0" err="1">
                          <a:solidFill>
                            <a:schemeClr val="tx1"/>
                          </a:solidFill>
                        </a:rPr>
                        <a:t>innerHTML</a:t>
                      </a:r>
                      <a:r>
                        <a:rPr lang="es-MX" b="0" dirty="0">
                          <a:solidFill>
                            <a:schemeClr val="tx1"/>
                          </a:solidFill>
                        </a:rPr>
                        <a:t> = x;</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211874353"/>
                  </a:ext>
                </a:extLst>
              </a:tr>
              <a:tr h="370840">
                <a:tc>
                  <a:txBody>
                    <a:bodyPr/>
                    <a:lstStyle/>
                    <a:p>
                      <a:r>
                        <a:rPr lang="es-MX" b="0" dirty="0" err="1">
                          <a:solidFill>
                            <a:schemeClr val="tx1"/>
                          </a:solidFill>
                        </a:rPr>
                        <a:t>images</a:t>
                      </a:r>
                      <a:endParaRPr lang="es-MX" b="0"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rPr>
                        <a:t>var</a:t>
                      </a:r>
                      <a:r>
                        <a:rPr lang="es-MX" b="0" dirty="0">
                          <a:solidFill>
                            <a:schemeClr val="tx1"/>
                          </a:solidFill>
                        </a:rPr>
                        <a:t> x = </a:t>
                      </a:r>
                      <a:r>
                        <a:rPr lang="es-MX" b="0" i="0" dirty="0" err="1">
                          <a:solidFill>
                            <a:schemeClr val="tx1"/>
                          </a:solidFill>
                          <a:latin typeface="Consolas" panose="020B0609020204030204" pitchFamily="49" charset="0"/>
                        </a:rPr>
                        <a:t>document.images.length</a:t>
                      </a:r>
                      <a:r>
                        <a:rPr lang="es-MX" b="0" dirty="0">
                          <a:solidFill>
                            <a:schemeClr val="tx1"/>
                          </a:solidFill>
                        </a:rPr>
                        <a:t>;   </a:t>
                      </a:r>
                      <a:r>
                        <a:rPr lang="es-MX" b="0" dirty="0" err="1">
                          <a:solidFill>
                            <a:schemeClr val="tx1"/>
                          </a:solidFill>
                        </a:rPr>
                        <a:t>document.getElementById</a:t>
                      </a:r>
                      <a:r>
                        <a:rPr lang="es-MX" b="0" dirty="0">
                          <a:solidFill>
                            <a:schemeClr val="tx1"/>
                          </a:solidFill>
                        </a:rPr>
                        <a:t>("demo").</a:t>
                      </a:r>
                      <a:r>
                        <a:rPr lang="es-MX" b="0" dirty="0" err="1">
                          <a:solidFill>
                            <a:schemeClr val="tx1"/>
                          </a:solidFill>
                        </a:rPr>
                        <a:t>innerHTML</a:t>
                      </a:r>
                      <a:r>
                        <a:rPr lang="es-MX" b="0" dirty="0">
                          <a:solidFill>
                            <a:schemeClr val="tx1"/>
                          </a:solidFill>
                        </a:rPr>
                        <a:t> = x;</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740173494"/>
                  </a:ext>
                </a:extLst>
              </a:tr>
              <a:tr h="370840">
                <a:tc>
                  <a:txBody>
                    <a:bodyPr/>
                    <a:lstStyle/>
                    <a:p>
                      <a:r>
                        <a:rPr lang="es-MX" b="0" dirty="0" err="1">
                          <a:solidFill>
                            <a:schemeClr val="tx1"/>
                          </a:solidFill>
                        </a:rPr>
                        <a:t>implementation</a:t>
                      </a:r>
                      <a:endParaRPr lang="es-MX"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rPr>
                        <a:t>var</a:t>
                      </a:r>
                      <a:r>
                        <a:rPr lang="es-MX" b="0" dirty="0">
                          <a:solidFill>
                            <a:schemeClr val="tx1"/>
                          </a:solidFill>
                        </a:rPr>
                        <a:t> </a:t>
                      </a:r>
                      <a:r>
                        <a:rPr lang="es-MX" b="0" dirty="0" err="1">
                          <a:solidFill>
                            <a:schemeClr val="tx1"/>
                          </a:solidFill>
                        </a:rPr>
                        <a:t>imp</a:t>
                      </a:r>
                      <a:r>
                        <a:rPr lang="es-MX" b="0" dirty="0">
                          <a:solidFill>
                            <a:schemeClr val="tx1"/>
                          </a:solidFill>
                        </a:rPr>
                        <a:t> = </a:t>
                      </a:r>
                      <a:r>
                        <a:rPr lang="es-MX" b="0" dirty="0" err="1">
                          <a:solidFill>
                            <a:schemeClr val="tx1"/>
                          </a:solidFill>
                        </a:rPr>
                        <a:t>document.implementation</a:t>
                      </a:r>
                      <a:r>
                        <a:rPr lang="es-MX" b="0" dirty="0">
                          <a:solidFill>
                            <a:schemeClr val="tx1"/>
                          </a:solidFill>
                        </a:rPr>
                        <a:t>;  </a:t>
                      </a:r>
                      <a:r>
                        <a:rPr lang="es-MX" b="0" dirty="0" err="1">
                          <a:solidFill>
                            <a:schemeClr val="tx1"/>
                          </a:solidFill>
                        </a:rPr>
                        <a:t>document.getElementById</a:t>
                      </a:r>
                      <a:r>
                        <a:rPr lang="es-MX" b="0" dirty="0">
                          <a:solidFill>
                            <a:schemeClr val="tx1"/>
                          </a:solidFill>
                        </a:rPr>
                        <a:t>("demo").</a:t>
                      </a:r>
                      <a:r>
                        <a:rPr lang="es-MX" b="0" dirty="0" err="1">
                          <a:solidFill>
                            <a:schemeClr val="tx1"/>
                          </a:solidFill>
                        </a:rPr>
                        <a:t>innerHTML</a:t>
                      </a:r>
                      <a:r>
                        <a:rPr lang="es-MX" b="0" dirty="0">
                          <a:solidFill>
                            <a:schemeClr val="tx1"/>
                          </a:solidFill>
                        </a:rPr>
                        <a:t> = </a:t>
                      </a:r>
                      <a:r>
                        <a:rPr lang="es-MX" b="0" dirty="0" err="1">
                          <a:solidFill>
                            <a:schemeClr val="tx1"/>
                          </a:solidFill>
                        </a:rPr>
                        <a:t>imp.hasFeature</a:t>
                      </a:r>
                      <a:r>
                        <a:rPr lang="es-MX" b="0" dirty="0">
                          <a:solidFill>
                            <a:schemeClr val="tx1"/>
                          </a:solidFill>
                        </a:rPr>
                        <a:t>("HTML",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290989670"/>
                  </a:ext>
                </a:extLst>
              </a:tr>
              <a:tr h="370840">
                <a:tc>
                  <a:txBody>
                    <a:bodyPr/>
                    <a:lstStyle/>
                    <a:p>
                      <a:r>
                        <a:rPr lang="es-MX" b="0" dirty="0" err="1">
                          <a:solidFill>
                            <a:schemeClr val="tx1"/>
                          </a:solidFill>
                        </a:rPr>
                        <a:t>importNode</a:t>
                      </a:r>
                      <a:endParaRPr lang="es-MX" b="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rPr>
                        <a:t>var</a:t>
                      </a:r>
                      <a:r>
                        <a:rPr lang="es-MX" b="0" dirty="0">
                          <a:solidFill>
                            <a:schemeClr val="tx1"/>
                          </a:solidFill>
                        </a:rPr>
                        <a:t> </a:t>
                      </a:r>
                      <a:r>
                        <a:rPr lang="es-MX" b="0" dirty="0" err="1">
                          <a:solidFill>
                            <a:schemeClr val="tx1"/>
                          </a:solidFill>
                        </a:rPr>
                        <a:t>frame</a:t>
                      </a:r>
                      <a:r>
                        <a:rPr lang="es-MX" b="0" dirty="0">
                          <a:solidFill>
                            <a:schemeClr val="tx1"/>
                          </a:solidFill>
                        </a:rPr>
                        <a:t> = </a:t>
                      </a:r>
                      <a:r>
                        <a:rPr lang="es-MX" b="0" dirty="0" err="1">
                          <a:solidFill>
                            <a:schemeClr val="tx1"/>
                          </a:solidFill>
                        </a:rPr>
                        <a:t>document.getElementsByTagName</a:t>
                      </a:r>
                      <a:r>
                        <a:rPr lang="es-MX" b="0" dirty="0">
                          <a:solidFill>
                            <a:schemeClr val="tx1"/>
                          </a:solidFill>
                        </a:rPr>
                        <a:t>("IFRAME")[0]</a:t>
                      </a:r>
                    </a:p>
                    <a:p>
                      <a:r>
                        <a:rPr lang="es-MX" b="0" dirty="0">
                          <a:solidFill>
                            <a:schemeClr val="tx1"/>
                          </a:solidFill>
                        </a:rPr>
                        <a:t>    </a:t>
                      </a:r>
                      <a:r>
                        <a:rPr lang="es-MX" b="0" dirty="0" err="1">
                          <a:solidFill>
                            <a:schemeClr val="tx1"/>
                          </a:solidFill>
                        </a:rPr>
                        <a:t>var</a:t>
                      </a:r>
                      <a:r>
                        <a:rPr lang="es-MX" b="0" dirty="0">
                          <a:solidFill>
                            <a:schemeClr val="tx1"/>
                          </a:solidFill>
                        </a:rPr>
                        <a:t> h = </a:t>
                      </a:r>
                      <a:r>
                        <a:rPr lang="es-MX" b="0" dirty="0" err="1">
                          <a:solidFill>
                            <a:schemeClr val="tx1"/>
                          </a:solidFill>
                        </a:rPr>
                        <a:t>frame.contentWindow.document.getElementsByTagName</a:t>
                      </a:r>
                      <a:r>
                        <a:rPr lang="es-MX" b="0" dirty="0">
                          <a:solidFill>
                            <a:schemeClr val="tx1"/>
                          </a:solidFill>
                        </a:rPr>
                        <a:t>("H1")[0];</a:t>
                      </a:r>
                    </a:p>
                    <a:p>
                      <a:r>
                        <a:rPr lang="es-MX" b="0" dirty="0">
                          <a:solidFill>
                            <a:schemeClr val="tx1"/>
                          </a:solidFill>
                        </a:rPr>
                        <a:t>    </a:t>
                      </a:r>
                      <a:r>
                        <a:rPr lang="es-MX" b="0" dirty="0" err="1">
                          <a:solidFill>
                            <a:schemeClr val="tx1"/>
                          </a:solidFill>
                        </a:rPr>
                        <a:t>var</a:t>
                      </a:r>
                      <a:r>
                        <a:rPr lang="es-MX" b="0" dirty="0">
                          <a:solidFill>
                            <a:schemeClr val="tx1"/>
                          </a:solidFill>
                        </a:rPr>
                        <a:t> x = </a:t>
                      </a:r>
                      <a:r>
                        <a:rPr lang="es-MX" b="0" dirty="0" err="1">
                          <a:solidFill>
                            <a:schemeClr val="tx1"/>
                          </a:solidFill>
                        </a:rPr>
                        <a:t>document.importNode</a:t>
                      </a:r>
                      <a:r>
                        <a:rPr lang="es-MX" b="0" dirty="0">
                          <a:solidFill>
                            <a:schemeClr val="tx1"/>
                          </a:solidFill>
                        </a:rPr>
                        <a:t>(h, true);</a:t>
                      </a:r>
                    </a:p>
                    <a:p>
                      <a:r>
                        <a:rPr lang="es-MX" b="0" dirty="0">
                          <a:solidFill>
                            <a:schemeClr val="tx1"/>
                          </a:solidFill>
                        </a:rPr>
                        <a:t>    </a:t>
                      </a:r>
                      <a:r>
                        <a:rPr lang="es-MX" b="0" dirty="0" err="1">
                          <a:solidFill>
                            <a:schemeClr val="tx1"/>
                          </a:solidFill>
                        </a:rPr>
                        <a:t>document.body.appendChild</a:t>
                      </a:r>
                      <a:r>
                        <a:rPr lang="es-MX" b="0" dirty="0">
                          <a:solidFill>
                            <a:schemeClr val="tx1"/>
                          </a:solidFill>
                        </a:rPr>
                        <a:t>(x);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901221889"/>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696677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0" y="2222500"/>
          <a:ext cx="12192000" cy="3571240"/>
        </p:xfrm>
        <a:graphic>
          <a:graphicData uri="http://schemas.openxmlformats.org/drawingml/2006/table">
            <a:tbl>
              <a:tblPr firstRow="1" bandRow="1">
                <a:tableStyleId>{5C22544A-7EE6-4342-B048-85BDC9FD1C3A}</a:tableStyleId>
              </a:tblPr>
              <a:tblGrid>
                <a:gridCol w="2875722">
                  <a:extLst>
                    <a:ext uri="{9D8B030D-6E8A-4147-A177-3AD203B41FA5}">
                      <a16:colId xmlns="" xmlns:a16="http://schemas.microsoft.com/office/drawing/2014/main" val="488390388"/>
                    </a:ext>
                  </a:extLst>
                </a:gridCol>
                <a:gridCol w="9316278">
                  <a:extLst>
                    <a:ext uri="{9D8B030D-6E8A-4147-A177-3AD203B41FA5}">
                      <a16:colId xmlns="" xmlns:a16="http://schemas.microsoft.com/office/drawing/2014/main" val="204719134"/>
                    </a:ext>
                  </a:extLst>
                </a:gridCol>
              </a:tblGrid>
              <a:tr h="370840">
                <a:tc>
                  <a:txBody>
                    <a:bodyPr/>
                    <a:lstStyle/>
                    <a:p>
                      <a:r>
                        <a:rPr lang="es-MX" b="0" dirty="0" err="1">
                          <a:solidFill>
                            <a:schemeClr val="tx1"/>
                          </a:solidFill>
                          <a:latin typeface="Consolas" panose="020B0609020204030204" pitchFamily="49" charset="0"/>
                        </a:rPr>
                        <a:t>inputEncoding</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document.inputEncoding</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520022186"/>
                  </a:ext>
                </a:extLst>
              </a:tr>
              <a:tr h="370840">
                <a:tc>
                  <a:txBody>
                    <a:bodyPr/>
                    <a:lstStyle/>
                    <a:p>
                      <a:r>
                        <a:rPr lang="es-MX" b="0" dirty="0" err="1">
                          <a:solidFill>
                            <a:schemeClr val="tx1"/>
                          </a:solidFill>
                          <a:latin typeface="Consolas" panose="020B0609020204030204" pitchFamily="49" charset="0"/>
                        </a:rPr>
                        <a:t>lastModified</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document.lastModified</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23202165"/>
                  </a:ext>
                </a:extLst>
              </a:tr>
              <a:tr h="370840">
                <a:tc>
                  <a:txBody>
                    <a:bodyPr/>
                    <a:lstStyle/>
                    <a:p>
                      <a:r>
                        <a:rPr lang="es-MX" b="0" dirty="0">
                          <a:solidFill>
                            <a:schemeClr val="tx1"/>
                          </a:solidFill>
                          <a:latin typeface="Consolas" panose="020B0609020204030204" pitchFamily="49" charset="0"/>
                        </a:rPr>
                        <a:t>links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document.links.length</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56974945"/>
                  </a:ext>
                </a:extLst>
              </a:tr>
              <a:tr h="370840">
                <a:tc>
                  <a:txBody>
                    <a:bodyPr/>
                    <a:lstStyle/>
                    <a:p>
                      <a:r>
                        <a:rPr lang="es-MX" b="0" dirty="0" err="1">
                          <a:solidFill>
                            <a:schemeClr val="tx1"/>
                          </a:solidFill>
                          <a:latin typeface="Consolas" panose="020B0609020204030204" pitchFamily="49" charset="0"/>
                        </a:rPr>
                        <a:t>querySelector</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document.querySelector</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example</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style.backgroundColor</a:t>
                      </a:r>
                      <a:r>
                        <a:rPr lang="es-MX" b="0" dirty="0">
                          <a:solidFill>
                            <a:schemeClr val="tx1"/>
                          </a:solidFill>
                          <a:latin typeface="Consolas" panose="020B0609020204030204" pitchFamily="49" charset="0"/>
                        </a:rPr>
                        <a:t> = "red";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08330626"/>
                  </a:ext>
                </a:extLst>
              </a:tr>
              <a:tr h="370840">
                <a:tc>
                  <a:txBody>
                    <a:bodyPr/>
                    <a:lstStyle/>
                    <a:p>
                      <a:r>
                        <a:rPr lang="es-MX" b="0" dirty="0" err="1">
                          <a:solidFill>
                            <a:schemeClr val="tx1"/>
                          </a:solidFill>
                          <a:latin typeface="Consolas" panose="020B0609020204030204" pitchFamily="49" charset="0"/>
                        </a:rPr>
                        <a:t>querySelectorAll</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document.querySelectorAll</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example</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x[0].</a:t>
                      </a:r>
                      <a:r>
                        <a:rPr lang="es-MX" b="0" dirty="0" err="1">
                          <a:solidFill>
                            <a:schemeClr val="tx1"/>
                          </a:solidFill>
                          <a:latin typeface="Consolas" panose="020B0609020204030204" pitchFamily="49" charset="0"/>
                        </a:rPr>
                        <a:t>style.backgroundColor</a:t>
                      </a:r>
                      <a:r>
                        <a:rPr lang="es-MX" b="0" dirty="0">
                          <a:solidFill>
                            <a:schemeClr val="tx1"/>
                          </a:solidFill>
                          <a:latin typeface="Consolas" panose="020B0609020204030204" pitchFamily="49" charset="0"/>
                        </a:rPr>
                        <a:t> = "red";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75948600"/>
                  </a:ext>
                </a:extLst>
              </a:tr>
              <a:tr h="370840">
                <a:tc>
                  <a:txBody>
                    <a:bodyPr/>
                    <a:lstStyle/>
                    <a:p>
                      <a:r>
                        <a:rPr lang="es-MX" b="0" dirty="0" err="1">
                          <a:solidFill>
                            <a:schemeClr val="tx1"/>
                          </a:solidFill>
                          <a:latin typeface="Consolas" panose="020B0609020204030204" pitchFamily="49" charset="0"/>
                        </a:rPr>
                        <a:t>readyState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document.readyState</a:t>
                      </a:r>
                      <a:r>
                        <a:rPr lang="es-MX" b="0" dirty="0">
                          <a:solidFill>
                            <a:schemeClr val="tx1"/>
                          </a:solidFill>
                          <a:latin typeface="Consolas" panose="020B0609020204030204" pitchFamily="49" charset="0"/>
                        </a:rPr>
                        <a:t>;</a:t>
                      </a:r>
                    </a:p>
                    <a:p>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27333204"/>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3855961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Document</a:t>
            </a:r>
            <a:endParaRPr lang="es-MX" dirty="0"/>
          </a:p>
        </p:txBody>
      </p:sp>
      <p:graphicFrame>
        <p:nvGraphicFramePr>
          <p:cNvPr id="4" name="Content Placeholder 3"/>
          <p:cNvGraphicFramePr>
            <a:graphicFrameLocks noGrp="1"/>
          </p:cNvGraphicFramePr>
          <p:nvPr>
            <p:ph idx="1"/>
            <p:extLst/>
          </p:nvPr>
        </p:nvGraphicFramePr>
        <p:xfrm>
          <a:off x="819150" y="2222500"/>
          <a:ext cx="10553700" cy="3489960"/>
        </p:xfrm>
        <a:graphic>
          <a:graphicData uri="http://schemas.openxmlformats.org/drawingml/2006/table">
            <a:tbl>
              <a:tblPr firstRow="1" bandRow="1">
                <a:tableStyleId>{5C22544A-7EE6-4342-B048-85BDC9FD1C3A}</a:tableStyleId>
              </a:tblPr>
              <a:tblGrid>
                <a:gridCol w="3143250">
                  <a:extLst>
                    <a:ext uri="{9D8B030D-6E8A-4147-A177-3AD203B41FA5}">
                      <a16:colId xmlns="" xmlns:a16="http://schemas.microsoft.com/office/drawing/2014/main" val="2642256842"/>
                    </a:ext>
                  </a:extLst>
                </a:gridCol>
                <a:gridCol w="7410450">
                  <a:extLst>
                    <a:ext uri="{9D8B030D-6E8A-4147-A177-3AD203B41FA5}">
                      <a16:colId xmlns="" xmlns:a16="http://schemas.microsoft.com/office/drawing/2014/main" val="592300039"/>
                    </a:ext>
                  </a:extLst>
                </a:gridCol>
              </a:tblGrid>
              <a:tr h="370840">
                <a:tc>
                  <a:txBody>
                    <a:bodyPr/>
                    <a:lstStyle/>
                    <a:p>
                      <a:r>
                        <a:rPr lang="es-MX" b="0" dirty="0" err="1">
                          <a:solidFill>
                            <a:schemeClr val="tx1"/>
                          </a:solidFill>
                          <a:latin typeface="Consolas" panose="020B0609020204030204" pitchFamily="49" charset="0"/>
                        </a:rPr>
                        <a:t>removeEventListener</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function</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myFunction</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Math.random</a:t>
                      </a:r>
                      <a:r>
                        <a:rPr lang="es-MX" b="0" dirty="0">
                          <a:solidFill>
                            <a:schemeClr val="tx1"/>
                          </a:solidFill>
                          <a:latin typeface="Consolas" panose="020B0609020204030204" pitchFamily="49" charset="0"/>
                        </a:rPr>
                        <a:t>();</a:t>
                      </a:r>
                      <a:r>
                        <a:rPr lang="es-MX" b="0" baseline="0" dirty="0">
                          <a:solidFill>
                            <a:schemeClr val="tx1"/>
                          </a:solidFill>
                          <a:latin typeface="Consolas" panose="020B0609020204030204" pitchFamily="49" charset="0"/>
                        </a:rPr>
                        <a:t> </a:t>
                      </a:r>
                      <a:r>
                        <a:rPr lang="es-MX" b="0" dirty="0">
                          <a:solidFill>
                            <a:schemeClr val="tx1"/>
                          </a:solidFill>
                          <a:latin typeface="Consolas" panose="020B0609020204030204" pitchFamily="49" charset="0"/>
                        </a:rPr>
                        <a:t>}</a:t>
                      </a:r>
                    </a:p>
                    <a:p>
                      <a:r>
                        <a:rPr lang="es-MX" b="0" dirty="0" err="1">
                          <a:solidFill>
                            <a:schemeClr val="tx1"/>
                          </a:solidFill>
                          <a:latin typeface="Consolas" panose="020B0609020204030204" pitchFamily="49" charset="0"/>
                        </a:rPr>
                        <a:t>function</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removeHandler</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document.removeEventListener</a:t>
                      </a:r>
                      <a:r>
                        <a:rPr lang="es-MX" b="0" dirty="0">
                          <a:solidFill>
                            <a:schemeClr val="tx1"/>
                          </a:solidFill>
                          <a:latin typeface="Consolas" panose="020B0609020204030204" pitchFamily="49" charset="0"/>
                        </a:rPr>
                        <a:t>("</a:t>
                      </a:r>
                      <a:r>
                        <a:rPr lang="es-MX" b="0" dirty="0" err="1">
                          <a:solidFill>
                            <a:schemeClr val="tx1"/>
                          </a:solidFill>
                          <a:latin typeface="Consolas" panose="020B0609020204030204" pitchFamily="49" charset="0"/>
                        </a:rPr>
                        <a:t>mousemove</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myFunction</a:t>
                      </a:r>
                      <a:r>
                        <a:rPr lang="es-MX" b="0" dirty="0">
                          <a:solidFill>
                            <a:schemeClr val="tx1"/>
                          </a:solidFill>
                          <a:latin typeface="Consolas" panose="020B0609020204030204" pitchFamily="49" charset="0"/>
                        </a:rPr>
                        <a:t>);</a:t>
                      </a:r>
                      <a:r>
                        <a:rPr lang="es-MX" b="0" baseline="0" dirty="0">
                          <a:solidFill>
                            <a:schemeClr val="tx1"/>
                          </a:solidFill>
                          <a:latin typeface="Consolas" panose="020B0609020204030204" pitchFamily="49" charset="0"/>
                        </a:rPr>
                        <a:t> </a:t>
                      </a:r>
                      <a:r>
                        <a:rPr lang="es-MX" b="0" dirty="0">
                          <a:solidFill>
                            <a:schemeClr val="tx1"/>
                          </a:solidFill>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872438972"/>
                  </a:ext>
                </a:extLst>
              </a:tr>
              <a:tr h="370840">
                <a:tc>
                  <a:txBody>
                    <a:bodyPr/>
                    <a:lstStyle/>
                    <a:p>
                      <a:r>
                        <a:rPr lang="es-MX" b="0" dirty="0">
                          <a:solidFill>
                            <a:schemeClr val="tx1"/>
                          </a:solidFill>
                          <a:latin typeface="Consolas" panose="020B0609020204030204" pitchFamily="49" charset="0"/>
                        </a:rPr>
                        <a:t>script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var</a:t>
                      </a:r>
                      <a:r>
                        <a:rPr lang="es-MX" b="0" dirty="0">
                          <a:solidFill>
                            <a:schemeClr val="tx1"/>
                          </a:solidFill>
                          <a:latin typeface="Consolas" panose="020B0609020204030204" pitchFamily="49" charset="0"/>
                        </a:rPr>
                        <a:t> x = </a:t>
                      </a:r>
                      <a:r>
                        <a:rPr lang="es-MX" b="0" dirty="0" err="1">
                          <a:solidFill>
                            <a:schemeClr val="tx1"/>
                          </a:solidFill>
                          <a:latin typeface="Consolas" panose="020B0609020204030204" pitchFamily="49" charset="0"/>
                        </a:rPr>
                        <a:t>document.scripts.length</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Found</a:t>
                      </a:r>
                      <a:r>
                        <a:rPr lang="es-MX" b="0" dirty="0">
                          <a:solidFill>
                            <a:schemeClr val="tx1"/>
                          </a:solidFill>
                          <a:latin typeface="Consolas" panose="020B0609020204030204" pitchFamily="49" charset="0"/>
                        </a:rPr>
                        <a:t> " + x + " script </a:t>
                      </a:r>
                      <a:r>
                        <a:rPr lang="es-MX" b="0" dirty="0" err="1">
                          <a:solidFill>
                            <a:schemeClr val="tx1"/>
                          </a:solidFill>
                          <a:latin typeface="Consolas" panose="020B0609020204030204" pitchFamily="49" charset="0"/>
                        </a:rPr>
                        <a:t>elements</a:t>
                      </a:r>
                      <a:r>
                        <a:rPr lang="es-MX" b="0" dirty="0">
                          <a:solidFill>
                            <a:schemeClr val="tx1"/>
                          </a:solidFill>
                          <a:latin typeface="Consolas" panose="020B0609020204030204" pitchFamily="49" charset="0"/>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590646285"/>
                  </a:ext>
                </a:extLst>
              </a:tr>
              <a:tr h="370840">
                <a:tc>
                  <a:txBody>
                    <a:bodyPr/>
                    <a:lstStyle/>
                    <a:p>
                      <a:r>
                        <a:rPr lang="es-MX" b="0" dirty="0" err="1">
                          <a:solidFill>
                            <a:schemeClr val="tx1"/>
                          </a:solidFill>
                          <a:latin typeface="Consolas" panose="020B0609020204030204" pitchFamily="49" charset="0"/>
                        </a:rPr>
                        <a:t>title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x = </a:t>
                      </a:r>
                      <a:r>
                        <a:rPr lang="es-MX" sz="1800" b="0" i="0" kern="1200" dirty="0" err="1">
                          <a:solidFill>
                            <a:schemeClr val="tx1"/>
                          </a:solidFill>
                          <a:effectLst/>
                          <a:latin typeface="Consolas" panose="020B0609020204030204" pitchFamily="49" charset="0"/>
                          <a:ea typeface="+mn-ea"/>
                          <a:cs typeface="+mn-cs"/>
                        </a:rPr>
                        <a:t>document.title</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407174443"/>
                  </a:ext>
                </a:extLst>
              </a:tr>
              <a:tr h="370840">
                <a:tc>
                  <a:txBody>
                    <a:bodyPr/>
                    <a:lstStyle/>
                    <a:p>
                      <a:r>
                        <a:rPr lang="es-MX" b="0" dirty="0" err="1">
                          <a:solidFill>
                            <a:schemeClr val="tx1"/>
                          </a:solidFill>
                          <a:latin typeface="Consolas" panose="020B0609020204030204" pitchFamily="49" charset="0"/>
                        </a:rPr>
                        <a:t>write</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document.write</a:t>
                      </a:r>
                      <a:r>
                        <a:rPr lang="es-MX" sz="1800" b="0" i="0" kern="1200" dirty="0">
                          <a:solidFill>
                            <a:schemeClr val="tx1"/>
                          </a:solidFill>
                          <a:effectLst/>
                          <a:latin typeface="Consolas" panose="020B0609020204030204" pitchFamily="49" charset="0"/>
                          <a:ea typeface="+mn-ea"/>
                          <a:cs typeface="+mn-cs"/>
                        </a:rPr>
                        <a:t>("</a:t>
                      </a:r>
                      <a:r>
                        <a:rPr lang="es-MX" sz="1800" b="0" i="0" kern="1200" dirty="0" err="1">
                          <a:solidFill>
                            <a:schemeClr val="tx1"/>
                          </a:solidFill>
                          <a:effectLst/>
                          <a:latin typeface="Consolas" panose="020B0609020204030204" pitchFamily="49" charset="0"/>
                          <a:ea typeface="+mn-ea"/>
                          <a:cs typeface="+mn-cs"/>
                        </a:rPr>
                        <a:t>Hello</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World</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846411972"/>
                  </a:ext>
                </a:extLst>
              </a:tr>
              <a:tr h="370840">
                <a:tc>
                  <a:txBody>
                    <a:bodyPr/>
                    <a:lstStyle/>
                    <a:p>
                      <a:r>
                        <a:rPr lang="es-MX" b="0" dirty="0" err="1">
                          <a:solidFill>
                            <a:schemeClr val="tx1"/>
                          </a:solidFill>
                          <a:latin typeface="Consolas" panose="020B0609020204030204" pitchFamily="49" charset="0"/>
                        </a:rPr>
                        <a:t>writeln</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document.writeln</a:t>
                      </a:r>
                      <a:r>
                        <a:rPr lang="es-MX" sz="1800" b="0" i="0" kern="1200" dirty="0">
                          <a:solidFill>
                            <a:schemeClr val="tx1"/>
                          </a:solidFill>
                          <a:effectLst/>
                          <a:latin typeface="Consolas" panose="020B0609020204030204" pitchFamily="49" charset="0"/>
                          <a:ea typeface="+mn-ea"/>
                          <a:cs typeface="+mn-cs"/>
                        </a:rPr>
                        <a:t>("</a:t>
                      </a:r>
                      <a:r>
                        <a:rPr lang="es-MX" sz="1800" b="0" i="0" kern="1200" dirty="0" err="1">
                          <a:solidFill>
                            <a:schemeClr val="tx1"/>
                          </a:solidFill>
                          <a:effectLst/>
                          <a:latin typeface="Consolas" panose="020B0609020204030204" pitchFamily="49" charset="0"/>
                          <a:ea typeface="+mn-ea"/>
                          <a:cs typeface="+mn-cs"/>
                        </a:rPr>
                        <a:t>Hello</a:t>
                      </a:r>
                      <a:r>
                        <a:rPr lang="es-MX" sz="1800" b="0" i="0" kern="1200" dirty="0">
                          <a:solidFill>
                            <a:schemeClr val="tx1"/>
                          </a:solidFill>
                          <a:effectLst/>
                          <a:latin typeface="Consolas" panose="020B0609020204030204" pitchFamily="49" charset="0"/>
                          <a:ea typeface="+mn-ea"/>
                          <a:cs typeface="+mn-cs"/>
                        </a:rPr>
                        <a:t> </a:t>
                      </a:r>
                      <a:r>
                        <a:rPr lang="es-MX" sz="1800" b="0" i="0" kern="1200" dirty="0" err="1">
                          <a:solidFill>
                            <a:schemeClr val="tx1"/>
                          </a:solidFill>
                          <a:effectLst/>
                          <a:latin typeface="Consolas" panose="020B0609020204030204" pitchFamily="49" charset="0"/>
                          <a:ea typeface="+mn-ea"/>
                          <a:cs typeface="+mn-cs"/>
                        </a:rPr>
                        <a:t>World</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087491203"/>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1672241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940" y="1811837"/>
            <a:ext cx="4852988" cy="1617163"/>
          </a:xfrm>
        </p:spPr>
        <p:txBody>
          <a:bodyPr>
            <a:normAutofit/>
          </a:bodyPr>
          <a:lstStyle/>
          <a:p>
            <a:r>
              <a:rPr lang="es-MX" sz="3200" dirty="0" err="1"/>
              <a:t>Object</a:t>
            </a:r>
            <a:r>
              <a:rPr lang="es-MX" sz="3200" dirty="0"/>
              <a:t> </a:t>
            </a:r>
            <a:r>
              <a:rPr lang="es-MX" sz="3200" dirty="0" err="1"/>
              <a:t>string</a:t>
            </a:r>
            <a:endParaRPr lang="es-MX"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9885705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err="1"/>
              <a:t>Object</a:t>
            </a:r>
            <a:r>
              <a:rPr lang="es-MX" dirty="0"/>
              <a:t>: </a:t>
            </a:r>
            <a:r>
              <a:rPr lang="es-MX" dirty="0" err="1"/>
              <a:t>String</a:t>
            </a:r>
            <a:r>
              <a:rPr lang="es-MX" dirty="0"/>
              <a:t> </a:t>
            </a:r>
          </a:p>
        </p:txBody>
      </p:sp>
      <p:sp>
        <p:nvSpPr>
          <p:cNvPr id="6" name="Content Placeholder 5"/>
          <p:cNvSpPr>
            <a:spLocks noGrp="1"/>
          </p:cNvSpPr>
          <p:nvPr>
            <p:ph idx="1"/>
          </p:nvPr>
        </p:nvSpPr>
        <p:spPr/>
        <p:txBody>
          <a:bodyPr/>
          <a:lstStyle/>
          <a:p>
            <a:r>
              <a:rPr lang="es-MX" dirty="0"/>
              <a:t>Los valores primitivos, como "John </a:t>
            </a:r>
            <a:r>
              <a:rPr lang="es-MX" dirty="0" err="1"/>
              <a:t>Doe</a:t>
            </a:r>
            <a:r>
              <a:rPr lang="es-MX" dirty="0"/>
              <a:t>", no pueden tener propiedades o métodos (porque no son objetos).</a:t>
            </a:r>
          </a:p>
          <a:p>
            <a:endParaRPr lang="es-MX" dirty="0"/>
          </a:p>
          <a:p>
            <a:endParaRPr lang="es-MX" dirty="0"/>
          </a:p>
          <a:p>
            <a:endParaRPr lang="es-MX" dirty="0"/>
          </a:p>
          <a:p>
            <a:endParaRPr lang="es-MX" dirty="0"/>
          </a:p>
          <a:p>
            <a:endParaRPr lang="es-MX" dirty="0"/>
          </a:p>
          <a:p>
            <a:pPr marL="0" indent="0">
              <a:buNone/>
            </a:pPr>
            <a:endParaRPr lang="es-MX" dirty="0"/>
          </a:p>
        </p:txBody>
      </p:sp>
      <p:graphicFrame>
        <p:nvGraphicFramePr>
          <p:cNvPr id="7" name="Table 6"/>
          <p:cNvGraphicFramePr>
            <a:graphicFrameLocks noGrp="1"/>
          </p:cNvGraphicFramePr>
          <p:nvPr>
            <p:extLst/>
          </p:nvPr>
        </p:nvGraphicFramePr>
        <p:xfrm>
          <a:off x="384313" y="3317092"/>
          <a:ext cx="11449878" cy="1112520"/>
        </p:xfrm>
        <a:graphic>
          <a:graphicData uri="http://schemas.openxmlformats.org/drawingml/2006/table">
            <a:tbl>
              <a:tblPr firstRow="1" bandRow="1">
                <a:tableStyleId>{5C22544A-7EE6-4342-B048-85BDC9FD1C3A}</a:tableStyleId>
              </a:tblPr>
              <a:tblGrid>
                <a:gridCol w="3458817">
                  <a:extLst>
                    <a:ext uri="{9D8B030D-6E8A-4147-A177-3AD203B41FA5}">
                      <a16:colId xmlns="" xmlns:a16="http://schemas.microsoft.com/office/drawing/2014/main" val="2850380935"/>
                    </a:ext>
                  </a:extLst>
                </a:gridCol>
                <a:gridCol w="7991061">
                  <a:extLst>
                    <a:ext uri="{9D8B030D-6E8A-4147-A177-3AD203B41FA5}">
                      <a16:colId xmlns="" xmlns:a16="http://schemas.microsoft.com/office/drawing/2014/main" val="3964132685"/>
                    </a:ext>
                  </a:extLst>
                </a:gridCol>
              </a:tblGrid>
              <a:tr h="370840">
                <a:tc>
                  <a:txBody>
                    <a:bodyPr/>
                    <a:lstStyle/>
                    <a:p>
                      <a:r>
                        <a:rPr lang="es-MX" b="0" dirty="0">
                          <a:solidFill>
                            <a:schemeClr val="tx1"/>
                          </a:solidFill>
                          <a:latin typeface="Consolas" panose="020B0609020204030204" pitchFamily="49" charset="0"/>
                        </a:rPr>
                        <a:t>constructor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b="0" dirty="0" err="1">
                          <a:solidFill>
                            <a:schemeClr val="tx1"/>
                          </a:solidFill>
                          <a:latin typeface="Consolas" panose="020B0609020204030204" pitchFamily="49" charset="0"/>
                        </a:rPr>
                        <a:t>document.getElementById</a:t>
                      </a:r>
                      <a:r>
                        <a:rPr lang="es-MX" b="0" dirty="0">
                          <a:solidFill>
                            <a:schemeClr val="tx1"/>
                          </a:solidFill>
                          <a:latin typeface="Consolas" panose="020B0609020204030204" pitchFamily="49" charset="0"/>
                        </a:rPr>
                        <a:t>("demo").</a:t>
                      </a:r>
                      <a:r>
                        <a:rPr lang="es-MX" b="0" dirty="0" err="1">
                          <a:solidFill>
                            <a:schemeClr val="tx1"/>
                          </a:solidFill>
                          <a:latin typeface="Consolas" panose="020B0609020204030204" pitchFamily="49" charset="0"/>
                        </a:rPr>
                        <a:t>innerHTML</a:t>
                      </a:r>
                      <a:r>
                        <a:rPr lang="es-MX" b="0" dirty="0">
                          <a:solidFill>
                            <a:schemeClr val="tx1"/>
                          </a:solidFill>
                          <a:latin typeface="Consolas" panose="020B0609020204030204" pitchFamily="49" charset="0"/>
                        </a:rPr>
                        <a:t> = </a:t>
                      </a:r>
                      <a:r>
                        <a:rPr lang="es-MX" b="0" dirty="0" err="1">
                          <a:solidFill>
                            <a:schemeClr val="tx1"/>
                          </a:solidFill>
                          <a:latin typeface="Consolas" panose="020B0609020204030204" pitchFamily="49" charset="0"/>
                        </a:rPr>
                        <a:t>str.constructor</a:t>
                      </a:r>
                      <a:r>
                        <a:rPr lang="es-MX" b="0" dirty="0">
                          <a:solidFill>
                            <a:schemeClr val="tx1"/>
                          </a:solidFill>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29669631"/>
                  </a:ext>
                </a:extLst>
              </a:tr>
              <a:tr h="370840">
                <a:tc>
                  <a:txBody>
                    <a:bodyPr/>
                    <a:lstStyle/>
                    <a:p>
                      <a:r>
                        <a:rPr lang="es-MX" b="0" dirty="0" err="1">
                          <a:solidFill>
                            <a:schemeClr val="tx1"/>
                          </a:solidFill>
                          <a:latin typeface="Consolas" panose="020B0609020204030204" pitchFamily="49" charset="0"/>
                        </a:rPr>
                        <a:t>String</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var</a:t>
                      </a:r>
                      <a:r>
                        <a:rPr lang="es-MX" sz="1800" b="0" i="0" kern="1200" dirty="0">
                          <a:solidFill>
                            <a:schemeClr val="tx1"/>
                          </a:solidFill>
                          <a:effectLst/>
                          <a:latin typeface="Consolas" panose="020B0609020204030204" pitchFamily="49" charset="0"/>
                          <a:ea typeface="+mn-ea"/>
                          <a:cs typeface="+mn-cs"/>
                        </a:rPr>
                        <a:t> n = </a:t>
                      </a:r>
                      <a:r>
                        <a:rPr lang="es-MX" sz="1800" b="0" i="0" kern="1200" dirty="0" err="1">
                          <a:solidFill>
                            <a:schemeClr val="tx1"/>
                          </a:solidFill>
                          <a:effectLst/>
                          <a:latin typeface="Consolas" panose="020B0609020204030204" pitchFamily="49" charset="0"/>
                          <a:ea typeface="+mn-ea"/>
                          <a:cs typeface="+mn-cs"/>
                        </a:rPr>
                        <a:t>str.length</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67518828"/>
                  </a:ext>
                </a:extLst>
              </a:tr>
              <a:tr h="370840">
                <a:tc>
                  <a:txBody>
                    <a:bodyPr/>
                    <a:lstStyle/>
                    <a:p>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070557572"/>
                  </a:ext>
                </a:extLst>
              </a:tr>
            </a:tbl>
          </a:graphicData>
        </a:graphic>
      </p:graphicFrame>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3808895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0396" y="1811837"/>
            <a:ext cx="4852988" cy="1617163"/>
          </a:xfrm>
        </p:spPr>
        <p:txBody>
          <a:bodyPr>
            <a:normAutofit/>
          </a:bodyPr>
          <a:lstStyle/>
          <a:p>
            <a:r>
              <a:rPr lang="es-MX" sz="3200" dirty="0" err="1"/>
              <a:t>Object</a:t>
            </a:r>
            <a:r>
              <a:rPr lang="es-MX" sz="3200" dirty="0"/>
              <a:t> </a:t>
            </a:r>
            <a:r>
              <a:rPr lang="es-MX" sz="3200" dirty="0" err="1"/>
              <a:t>math</a:t>
            </a:r>
            <a:endParaRPr lang="es-MX" sz="3200" dirty="0"/>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229" r="22229"/>
          <a:stretch>
            <a:fillRect/>
          </a:stretch>
        </p:blipFill>
        <p:spPr/>
      </p:pic>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75</a:t>
            </a:fld>
            <a:endParaRPr lang="en-US" dirty="0"/>
          </a:p>
        </p:txBody>
      </p:sp>
    </p:spTree>
    <p:extLst>
      <p:ext uri="{BB962C8B-B14F-4D97-AF65-F5344CB8AC3E}">
        <p14:creationId xmlns:p14="http://schemas.microsoft.com/office/powerpoint/2010/main" val="533153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err="1"/>
              <a:t>Object</a:t>
            </a:r>
            <a:r>
              <a:rPr lang="es-MX" dirty="0"/>
              <a:t>: </a:t>
            </a:r>
            <a:r>
              <a:rPr lang="es-MX" dirty="0" err="1"/>
              <a:t>Math</a:t>
            </a:r>
            <a:endParaRPr lang="es-MX" dirty="0"/>
          </a:p>
        </p:txBody>
      </p:sp>
      <p:graphicFrame>
        <p:nvGraphicFramePr>
          <p:cNvPr id="7" name="Content Placeholder 6"/>
          <p:cNvGraphicFramePr>
            <a:graphicFrameLocks noGrp="1"/>
          </p:cNvGraphicFramePr>
          <p:nvPr>
            <p:ph idx="1"/>
            <p:extLst/>
          </p:nvPr>
        </p:nvGraphicFramePr>
        <p:xfrm>
          <a:off x="819150" y="2222500"/>
          <a:ext cx="10553700" cy="296672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4075926111"/>
                    </a:ext>
                  </a:extLst>
                </a:gridCol>
                <a:gridCol w="5276850">
                  <a:extLst>
                    <a:ext uri="{9D8B030D-6E8A-4147-A177-3AD203B41FA5}">
                      <a16:colId xmlns="" xmlns:a16="http://schemas.microsoft.com/office/drawing/2014/main" val="1052665175"/>
                    </a:ext>
                  </a:extLst>
                </a:gridCol>
              </a:tblGrid>
              <a:tr h="370840">
                <a:tc>
                  <a:txBody>
                    <a:bodyPr/>
                    <a:lstStyle/>
                    <a:p>
                      <a:r>
                        <a:rPr lang="es-MX" b="0" dirty="0">
                          <a:solidFill>
                            <a:schemeClr val="tx1"/>
                          </a:solidFill>
                          <a:latin typeface="Consolas" panose="020B0609020204030204" pitchFamily="49" charset="0"/>
                        </a:rPr>
                        <a:t>Euler</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Math.E</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368889421"/>
                  </a:ext>
                </a:extLst>
              </a:tr>
              <a:tr h="370840">
                <a:tc>
                  <a:txBody>
                    <a:bodyPr/>
                    <a:lstStyle/>
                    <a:p>
                      <a:r>
                        <a:rPr lang="es-MX" b="0" dirty="0">
                          <a:solidFill>
                            <a:schemeClr val="tx1"/>
                          </a:solidFill>
                          <a:latin typeface="Consolas" panose="020B0609020204030204" pitchFamily="49" charset="0"/>
                        </a:rPr>
                        <a:t>Logaritmo natural base 2</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Math.LN2;</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110013660"/>
                  </a:ext>
                </a:extLst>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MX" b="0" dirty="0">
                          <a:solidFill>
                            <a:schemeClr val="tx1"/>
                          </a:solidFill>
                          <a:latin typeface="Consolas" panose="020B0609020204030204" pitchFamily="49" charset="0"/>
                        </a:rPr>
                        <a:t>Logaritmo natural base 10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Math.LN10;</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53251460"/>
                  </a:ext>
                </a:extLst>
              </a:tr>
              <a:tr h="370840">
                <a:tc>
                  <a:txBody>
                    <a:bodyPr/>
                    <a:lstStyle/>
                    <a:p>
                      <a:r>
                        <a:rPr lang="es-MX" b="0" dirty="0">
                          <a:solidFill>
                            <a:schemeClr val="tx1"/>
                          </a:solidFill>
                          <a:latin typeface="Consolas" panose="020B0609020204030204" pitchFamily="49" charset="0"/>
                        </a:rPr>
                        <a:t>Pi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Math.PI</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823959441"/>
                  </a:ext>
                </a:extLst>
              </a:tr>
              <a:tr h="370840">
                <a:tc>
                  <a:txBody>
                    <a:bodyPr/>
                    <a:lstStyle/>
                    <a:p>
                      <a:r>
                        <a:rPr lang="es-MX" b="0" dirty="0" err="1">
                          <a:solidFill>
                            <a:schemeClr val="tx1"/>
                          </a:solidFill>
                          <a:latin typeface="Consolas" panose="020B0609020204030204" pitchFamily="49" charset="0"/>
                        </a:rPr>
                        <a:t>Square</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root</a:t>
                      </a:r>
                      <a:r>
                        <a:rPr lang="es-MX" b="0" dirty="0">
                          <a:solidFill>
                            <a:schemeClr val="tx1"/>
                          </a:solidFill>
                          <a:latin typeface="Consolas" panose="020B0609020204030204" pitchFamily="49" charset="0"/>
                        </a:rPr>
                        <a:t> 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Math.SQRT1_2;</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22360135"/>
                  </a:ext>
                </a:extLst>
              </a:tr>
              <a:tr h="370840">
                <a:tc>
                  <a:txBody>
                    <a:bodyPr/>
                    <a:lstStyle/>
                    <a:p>
                      <a:r>
                        <a:rPr lang="es-MX" b="0" dirty="0" err="1">
                          <a:solidFill>
                            <a:schemeClr val="tx1"/>
                          </a:solidFill>
                          <a:latin typeface="Consolas" panose="020B0609020204030204" pitchFamily="49" charset="0"/>
                        </a:rPr>
                        <a:t>Square</a:t>
                      </a:r>
                      <a:r>
                        <a:rPr lang="es-MX" b="0" dirty="0">
                          <a:solidFill>
                            <a:schemeClr val="tx1"/>
                          </a:solidFill>
                          <a:latin typeface="Consolas" panose="020B0609020204030204" pitchFamily="49" charset="0"/>
                        </a:rPr>
                        <a:t> </a:t>
                      </a:r>
                      <a:r>
                        <a:rPr lang="es-MX" b="0" dirty="0" err="1">
                          <a:solidFill>
                            <a:schemeClr val="tx1"/>
                          </a:solidFill>
                          <a:latin typeface="Consolas" panose="020B0609020204030204" pitchFamily="49" charset="0"/>
                        </a:rPr>
                        <a:t>root</a:t>
                      </a:r>
                      <a:r>
                        <a:rPr lang="es-MX" b="0" dirty="0">
                          <a:solidFill>
                            <a:schemeClr val="tx1"/>
                          </a:solidFill>
                          <a:latin typeface="Consolas" panose="020B0609020204030204" pitchFamily="49" charset="0"/>
                        </a:rPr>
                        <a:t>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Math.SQRT2;</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812220608"/>
                  </a:ext>
                </a:extLst>
              </a:tr>
              <a:tr h="370840">
                <a:tc>
                  <a:txBody>
                    <a:bodyPr/>
                    <a:lstStyle/>
                    <a:p>
                      <a:endParaRPr lang="es-MX" b="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s-MX" b="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665470870"/>
                  </a:ext>
                </a:extLst>
              </a:tr>
              <a:tr h="370840">
                <a:tc>
                  <a:txBody>
                    <a:bodyPr/>
                    <a:lstStyle/>
                    <a:p>
                      <a:endParaRPr lang="es-MX" b="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287378638"/>
                  </a:ext>
                </a:extLst>
              </a:tr>
            </a:tbl>
          </a:graphicData>
        </a:graphic>
      </p:graphicFrame>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3227080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a:t>
            </a:r>
            <a:r>
              <a:rPr lang="es-MX" dirty="0" err="1"/>
              <a:t>Math</a:t>
            </a:r>
            <a:endParaRPr lang="es-MX" dirty="0"/>
          </a:p>
        </p:txBody>
      </p:sp>
      <p:graphicFrame>
        <p:nvGraphicFramePr>
          <p:cNvPr id="4" name="Content Placeholder 3"/>
          <p:cNvGraphicFramePr>
            <a:graphicFrameLocks noGrp="1"/>
          </p:cNvGraphicFramePr>
          <p:nvPr>
            <p:ph idx="1"/>
            <p:extLst/>
          </p:nvPr>
        </p:nvGraphicFramePr>
        <p:xfrm>
          <a:off x="819150" y="2222500"/>
          <a:ext cx="10553700" cy="333756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708797076"/>
                    </a:ext>
                  </a:extLst>
                </a:gridCol>
                <a:gridCol w="5276850">
                  <a:extLst>
                    <a:ext uri="{9D8B030D-6E8A-4147-A177-3AD203B41FA5}">
                      <a16:colId xmlns="" xmlns:a16="http://schemas.microsoft.com/office/drawing/2014/main" val="1745788002"/>
                    </a:ext>
                  </a:extLst>
                </a:gridCol>
              </a:tblGrid>
              <a:tr h="370840">
                <a:tc>
                  <a:txBody>
                    <a:bodyPr/>
                    <a:lstStyle/>
                    <a:p>
                      <a:r>
                        <a:rPr lang="es-MX" b="0" dirty="0">
                          <a:solidFill>
                            <a:schemeClr val="tx1"/>
                          </a:solidFill>
                          <a:latin typeface="Consolas" panose="020B0609020204030204" pitchFamily="49" charset="0"/>
                        </a:rPr>
                        <a:t>Valor absoluto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Math.abs</a:t>
                      </a:r>
                      <a:r>
                        <a:rPr lang="es-MX" sz="1800" b="0" i="0" kern="1200" dirty="0">
                          <a:solidFill>
                            <a:schemeClr val="tx1"/>
                          </a:solidFill>
                          <a:effectLst/>
                          <a:latin typeface="Consolas" panose="020B0609020204030204" pitchFamily="49" charset="0"/>
                          <a:ea typeface="+mn-ea"/>
                          <a:cs typeface="+mn-cs"/>
                        </a:rPr>
                        <a:t>(-7.25);</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673835811"/>
                  </a:ext>
                </a:extLst>
              </a:tr>
              <a:tr h="370840">
                <a:tc>
                  <a:txBody>
                    <a:bodyPr/>
                    <a:lstStyle/>
                    <a:p>
                      <a:r>
                        <a:rPr lang="es-MX" b="0" dirty="0" err="1">
                          <a:solidFill>
                            <a:schemeClr val="tx1"/>
                          </a:solidFill>
                          <a:latin typeface="Consolas" panose="020B0609020204030204" pitchFamily="49" charset="0"/>
                        </a:rPr>
                        <a:t>arcoseno</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Math.acos</a:t>
                      </a:r>
                      <a:r>
                        <a:rPr lang="es-MX" sz="1800" b="0" i="0" kern="1200" dirty="0">
                          <a:solidFill>
                            <a:schemeClr val="tx1"/>
                          </a:solidFill>
                          <a:effectLst/>
                          <a:latin typeface="Consolas" panose="020B0609020204030204" pitchFamily="49" charset="0"/>
                          <a:ea typeface="+mn-ea"/>
                          <a:cs typeface="+mn-cs"/>
                        </a:rPr>
                        <a:t>(0.5);</a:t>
                      </a:r>
                      <a:endParaRPr lang="es-MX" b="0"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34061428"/>
                  </a:ext>
                </a:extLst>
              </a:tr>
              <a:tr h="370840">
                <a:tc>
                  <a:txBody>
                    <a:bodyPr/>
                    <a:lstStyle/>
                    <a:p>
                      <a:r>
                        <a:rPr lang="es-MX" sz="1800" b="0" i="0" kern="1200" dirty="0">
                          <a:solidFill>
                            <a:schemeClr val="tx1"/>
                          </a:solidFill>
                          <a:effectLst/>
                          <a:latin typeface="Consolas" panose="020B0609020204030204" pitchFamily="49" charset="0"/>
                          <a:ea typeface="+mn-ea"/>
                          <a:cs typeface="+mn-cs"/>
                        </a:rPr>
                        <a:t>distribución </a:t>
                      </a:r>
                      <a:r>
                        <a:rPr lang="es-MX" sz="1800" b="0" i="0" kern="1200" dirty="0" err="1">
                          <a:solidFill>
                            <a:schemeClr val="tx1"/>
                          </a:solidFill>
                          <a:effectLst/>
                          <a:latin typeface="Consolas" panose="020B0609020204030204" pitchFamily="49" charset="0"/>
                          <a:ea typeface="+mn-ea"/>
                          <a:cs typeface="+mn-cs"/>
                        </a:rPr>
                        <a:t>arcoseno</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Math.asin</a:t>
                      </a:r>
                      <a:r>
                        <a:rPr lang="es-MX" sz="1800" b="0" i="0" kern="1200" dirty="0">
                          <a:solidFill>
                            <a:schemeClr val="tx1"/>
                          </a:solidFill>
                          <a:effectLst/>
                          <a:latin typeface="Consolas" panose="020B0609020204030204" pitchFamily="49" charset="0"/>
                          <a:ea typeface="+mn-ea"/>
                          <a:cs typeface="+mn-cs"/>
                        </a:rPr>
                        <a:t>(0.5);</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84905693"/>
                  </a:ext>
                </a:extLst>
              </a:tr>
              <a:tr h="370840">
                <a:tc>
                  <a:txBody>
                    <a:bodyPr/>
                    <a:lstStyle/>
                    <a:p>
                      <a:r>
                        <a:rPr lang="es-MX" b="0" dirty="0">
                          <a:solidFill>
                            <a:schemeClr val="tx1"/>
                          </a:solidFill>
                          <a:latin typeface="Consolas" panose="020B0609020204030204" pitchFamily="49" charset="0"/>
                        </a:rPr>
                        <a:t>coseno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Math.cos</a:t>
                      </a:r>
                      <a:r>
                        <a:rPr lang="es-MX" sz="1800" b="0" i="0" kern="1200" dirty="0">
                          <a:solidFill>
                            <a:schemeClr val="tx1"/>
                          </a:solidFill>
                          <a:effectLst/>
                          <a:latin typeface="Consolas" panose="020B0609020204030204" pitchFamily="49" charset="0"/>
                          <a:ea typeface="+mn-ea"/>
                          <a:cs typeface="+mn-cs"/>
                        </a:rPr>
                        <a:t>(3);</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58151201"/>
                  </a:ext>
                </a:extLst>
              </a:tr>
              <a:tr h="370840">
                <a:tc>
                  <a:txBody>
                    <a:bodyPr/>
                    <a:lstStyle/>
                    <a:p>
                      <a:r>
                        <a:rPr lang="es-MX" b="0" dirty="0">
                          <a:solidFill>
                            <a:schemeClr val="tx1"/>
                          </a:solidFill>
                          <a:latin typeface="Consolas" panose="020B0609020204030204" pitchFamily="49" charset="0"/>
                        </a:rPr>
                        <a:t>exponente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Math.exp</a:t>
                      </a:r>
                      <a:r>
                        <a:rPr lang="es-MX" sz="1800" b="0" i="0" kern="1200" dirty="0">
                          <a:solidFill>
                            <a:schemeClr val="tx1"/>
                          </a:solidFill>
                          <a:effectLst/>
                          <a:latin typeface="Consolas" panose="020B0609020204030204" pitchFamily="49" charset="0"/>
                          <a:ea typeface="+mn-ea"/>
                          <a:cs typeface="+mn-cs"/>
                        </a:rPr>
                        <a:t>(1);</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61362519"/>
                  </a:ext>
                </a:extLst>
              </a:tr>
              <a:tr h="370840">
                <a:tc>
                  <a:txBody>
                    <a:bodyPr/>
                    <a:lstStyle/>
                    <a:p>
                      <a:r>
                        <a:rPr lang="es-MX" b="0" dirty="0" err="1">
                          <a:solidFill>
                            <a:schemeClr val="tx1"/>
                          </a:solidFill>
                          <a:latin typeface="Consolas" panose="020B0609020204030204" pitchFamily="49" charset="0"/>
                        </a:rPr>
                        <a:t>maximo</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Math.max</a:t>
                      </a:r>
                      <a:r>
                        <a:rPr lang="es-MX" sz="1800" b="0" i="0" kern="1200" dirty="0">
                          <a:solidFill>
                            <a:schemeClr val="tx1"/>
                          </a:solidFill>
                          <a:effectLst/>
                          <a:latin typeface="Consolas" panose="020B0609020204030204" pitchFamily="49" charset="0"/>
                          <a:ea typeface="+mn-ea"/>
                          <a:cs typeface="+mn-cs"/>
                        </a:rPr>
                        <a:t>(5, 10);</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998943408"/>
                  </a:ext>
                </a:extLst>
              </a:tr>
              <a:tr h="370840">
                <a:tc>
                  <a:txBody>
                    <a:bodyPr/>
                    <a:lstStyle/>
                    <a:p>
                      <a:r>
                        <a:rPr lang="es-MX" b="0" dirty="0" err="1">
                          <a:solidFill>
                            <a:schemeClr val="tx1"/>
                          </a:solidFill>
                          <a:latin typeface="Consolas" panose="020B0609020204030204" pitchFamily="49" charset="0"/>
                        </a:rPr>
                        <a:t>minimo</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Math.min</a:t>
                      </a:r>
                      <a:r>
                        <a:rPr lang="es-MX" sz="1800" b="0" i="0" kern="1200" dirty="0">
                          <a:solidFill>
                            <a:schemeClr val="tx1"/>
                          </a:solidFill>
                          <a:effectLst/>
                          <a:latin typeface="Consolas" panose="020B0609020204030204" pitchFamily="49" charset="0"/>
                          <a:ea typeface="+mn-ea"/>
                          <a:cs typeface="+mn-cs"/>
                        </a:rPr>
                        <a:t>(5, 10);</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027477686"/>
                  </a:ext>
                </a:extLst>
              </a:tr>
              <a:tr h="370840">
                <a:tc>
                  <a:txBody>
                    <a:bodyPr/>
                    <a:lstStyle/>
                    <a:p>
                      <a:r>
                        <a:rPr lang="es-MX" b="0" dirty="0" err="1">
                          <a:solidFill>
                            <a:schemeClr val="tx1"/>
                          </a:solidFill>
                          <a:latin typeface="Consolas" panose="020B0609020204030204" pitchFamily="49" charset="0"/>
                        </a:rPr>
                        <a:t>random</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Math.random</a:t>
                      </a:r>
                      <a:r>
                        <a:rPr lang="es-MX" sz="1800" b="0" i="0" kern="1200" dirty="0">
                          <a:solidFill>
                            <a:schemeClr val="tx1"/>
                          </a:solidFill>
                          <a:effectLst/>
                          <a:latin typeface="Consolas" panose="020B0609020204030204" pitchFamily="49" charset="0"/>
                          <a:ea typeface="+mn-ea"/>
                          <a:cs typeface="+mn-cs"/>
                        </a:rPr>
                        <a:t>();</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2907527891"/>
                  </a:ext>
                </a:extLst>
              </a:tr>
              <a:tr h="370840">
                <a:tc>
                  <a:txBody>
                    <a:bodyPr/>
                    <a:lstStyle/>
                    <a:p>
                      <a:r>
                        <a:rPr lang="es-MX" b="0" dirty="0">
                          <a:solidFill>
                            <a:schemeClr val="tx1"/>
                          </a:solidFill>
                          <a:latin typeface="Consolas" panose="020B0609020204030204" pitchFamily="49" charset="0"/>
                        </a:rPr>
                        <a:t>tangente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Math.tan</a:t>
                      </a:r>
                      <a:r>
                        <a:rPr lang="es-MX" sz="1800" b="0" i="0" kern="1200" dirty="0">
                          <a:solidFill>
                            <a:schemeClr val="tx1"/>
                          </a:solidFill>
                          <a:effectLst/>
                          <a:latin typeface="Consolas" panose="020B0609020204030204" pitchFamily="49" charset="0"/>
                          <a:ea typeface="+mn-ea"/>
                          <a:cs typeface="+mn-cs"/>
                        </a:rPr>
                        <a:t>(90);</a:t>
                      </a:r>
                      <a:endParaRPr lang="es-MX" b="0"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35497516"/>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25052523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4728" y="1811837"/>
            <a:ext cx="4852988" cy="1617163"/>
          </a:xfrm>
        </p:spPr>
        <p:txBody>
          <a:bodyPr>
            <a:normAutofit/>
          </a:bodyPr>
          <a:lstStyle/>
          <a:p>
            <a:r>
              <a:rPr lang="es-MX" sz="3200" dirty="0" err="1"/>
              <a:t>Object</a:t>
            </a:r>
            <a:r>
              <a:rPr lang="es-MX" sz="3200" dirty="0"/>
              <a:t>: date</a:t>
            </a:r>
          </a:p>
        </p:txBody>
      </p:sp>
      <p:pic>
        <p:nvPicPr>
          <p:cNvPr id="7" name="Picture Placeholder 6"/>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4322704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err="1"/>
              <a:t>Object</a:t>
            </a:r>
            <a:r>
              <a:rPr lang="es-MX" dirty="0"/>
              <a:t>: Date</a:t>
            </a:r>
          </a:p>
        </p:txBody>
      </p:sp>
      <p:graphicFrame>
        <p:nvGraphicFramePr>
          <p:cNvPr id="4" name="Content Placeholder 3"/>
          <p:cNvGraphicFramePr>
            <a:graphicFrameLocks noGrp="1"/>
          </p:cNvGraphicFramePr>
          <p:nvPr>
            <p:ph idx="1"/>
            <p:extLst/>
          </p:nvPr>
        </p:nvGraphicFramePr>
        <p:xfrm>
          <a:off x="664226" y="2288765"/>
          <a:ext cx="10031896" cy="4414520"/>
        </p:xfrm>
        <a:graphic>
          <a:graphicData uri="http://schemas.openxmlformats.org/drawingml/2006/table">
            <a:tbl>
              <a:tblPr firstRow="1" bandRow="1">
                <a:tableStyleId>{5C22544A-7EE6-4342-B048-85BDC9FD1C3A}</a:tableStyleId>
              </a:tblPr>
              <a:tblGrid>
                <a:gridCol w="2507974">
                  <a:extLst>
                    <a:ext uri="{9D8B030D-6E8A-4147-A177-3AD203B41FA5}">
                      <a16:colId xmlns="" xmlns:a16="http://schemas.microsoft.com/office/drawing/2014/main" val="2535169313"/>
                    </a:ext>
                  </a:extLst>
                </a:gridCol>
                <a:gridCol w="2507974">
                  <a:extLst>
                    <a:ext uri="{9D8B030D-6E8A-4147-A177-3AD203B41FA5}">
                      <a16:colId xmlns="" xmlns:a16="http://schemas.microsoft.com/office/drawing/2014/main" val="2265745226"/>
                    </a:ext>
                  </a:extLst>
                </a:gridCol>
                <a:gridCol w="2507974">
                  <a:extLst>
                    <a:ext uri="{9D8B030D-6E8A-4147-A177-3AD203B41FA5}">
                      <a16:colId xmlns="" xmlns:a16="http://schemas.microsoft.com/office/drawing/2014/main" val="2690718595"/>
                    </a:ext>
                  </a:extLst>
                </a:gridCol>
                <a:gridCol w="2507974">
                  <a:extLst>
                    <a:ext uri="{9D8B030D-6E8A-4147-A177-3AD203B41FA5}">
                      <a16:colId xmlns="" xmlns:a16="http://schemas.microsoft.com/office/drawing/2014/main" val="1870527651"/>
                    </a:ext>
                  </a:extLst>
                </a:gridCol>
              </a:tblGrid>
              <a:tr h="370840">
                <a:tc>
                  <a:txBody>
                    <a:bodyPr/>
                    <a:lstStyle/>
                    <a:p>
                      <a:r>
                        <a:rPr lang="es-MX" sz="1800" b="0" i="0" kern="1200" dirty="0" err="1">
                          <a:solidFill>
                            <a:schemeClr val="tx1"/>
                          </a:solidFill>
                          <a:effectLst/>
                          <a:latin typeface="Consolas" panose="020B0609020204030204" pitchFamily="49" charset="0"/>
                          <a:ea typeface="+mn-ea"/>
                          <a:cs typeface="+mn-cs"/>
                        </a:rPr>
                        <a:t>getDate</a:t>
                      </a:r>
                      <a:r>
                        <a:rPr lang="es-MX"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getTimezoneOffset()</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now()</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toISOString()</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3468363745"/>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getDay</a:t>
                      </a:r>
                      <a:r>
                        <a:rPr lang="es-MX"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getUTCDate()</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setDate()</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toJSON()</a:t>
                      </a:r>
                      <a:endParaRPr lang="es-MX" dirty="0">
                        <a:solidFill>
                          <a:schemeClr val="tx1"/>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18145458"/>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getFullYear</a:t>
                      </a:r>
                      <a:r>
                        <a:rPr lang="es-MX"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getUTCDay()</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setFullYear()</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toLocaleDateString()</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54215508"/>
                  </a:ext>
                </a:extLst>
              </a:tr>
              <a:tr h="370840">
                <a:tc>
                  <a:txBody>
                    <a:bodyPr/>
                    <a:lstStyle/>
                    <a:p>
                      <a:r>
                        <a:rPr lang="es-MX" sz="1800" b="0" i="0" kern="1200" dirty="0">
                          <a:solidFill>
                            <a:schemeClr val="tx1"/>
                          </a:solidFill>
                          <a:effectLst/>
                          <a:latin typeface="Consolas" panose="020B0609020204030204" pitchFamily="49" charset="0"/>
                          <a:ea typeface="+mn-ea"/>
                          <a:cs typeface="+mn-cs"/>
                        </a:rPr>
                        <a:t>getHours()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getUTCFullYear()</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setHours()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toLocaleTimeString()</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67101408"/>
                  </a:ext>
                </a:extLst>
              </a:tr>
              <a:tr h="370840">
                <a:tc>
                  <a:txBody>
                    <a:bodyPr/>
                    <a:lstStyle/>
                    <a:p>
                      <a:r>
                        <a:rPr lang="es-MX" sz="1800" b="0" i="0" kern="1200" dirty="0">
                          <a:solidFill>
                            <a:schemeClr val="tx1"/>
                          </a:solidFill>
                          <a:effectLst/>
                          <a:latin typeface="Consolas" panose="020B0609020204030204" pitchFamily="49" charset="0"/>
                          <a:ea typeface="+mn-ea"/>
                          <a:cs typeface="+mn-cs"/>
                        </a:rPr>
                        <a:t>getMilliseconds()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getUTCHours()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setMilliseconds()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toLocaleString()</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25796189"/>
                  </a:ext>
                </a:extLst>
              </a:tr>
              <a:tr h="370840">
                <a:tc>
                  <a:txBody>
                    <a:bodyPr/>
                    <a:lstStyle/>
                    <a:p>
                      <a:r>
                        <a:rPr lang="es-MX" sz="1800" b="0" i="0" kern="1200" dirty="0">
                          <a:solidFill>
                            <a:schemeClr val="tx1"/>
                          </a:solidFill>
                          <a:effectLst/>
                          <a:latin typeface="Consolas" panose="020B0609020204030204" pitchFamily="49" charset="0"/>
                          <a:ea typeface="+mn-ea"/>
                          <a:cs typeface="+mn-cs"/>
                        </a:rPr>
                        <a:t>getMinutes()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getUTCMilliseconds()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setMinutes()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err="1">
                          <a:solidFill>
                            <a:schemeClr val="tx1"/>
                          </a:solidFill>
                          <a:effectLst/>
                          <a:latin typeface="Consolas" panose="020B0609020204030204" pitchFamily="49" charset="0"/>
                          <a:ea typeface="+mn-ea"/>
                          <a:cs typeface="+mn-cs"/>
                        </a:rPr>
                        <a:t>toString</a:t>
                      </a:r>
                      <a:r>
                        <a:rPr lang="es-MX"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680711296"/>
                  </a:ext>
                </a:extLst>
              </a:tr>
              <a:tr h="370840">
                <a:tc>
                  <a:txBody>
                    <a:bodyPr/>
                    <a:lstStyle/>
                    <a:p>
                      <a:r>
                        <a:rPr lang="es-MX" sz="1800" b="0" i="0" kern="1200" dirty="0">
                          <a:solidFill>
                            <a:schemeClr val="tx1"/>
                          </a:solidFill>
                          <a:effectLst/>
                          <a:latin typeface="Consolas" panose="020B0609020204030204" pitchFamily="49" charset="0"/>
                          <a:ea typeface="+mn-ea"/>
                          <a:cs typeface="+mn-cs"/>
                        </a:rPr>
                        <a:t>getMonth()</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getUTCMinutes()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setMonth()</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toTimeString()</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22889152"/>
                  </a:ext>
                </a:extLst>
              </a:tr>
              <a:tr h="370840">
                <a:tc>
                  <a:txBody>
                    <a:bodyPr/>
                    <a:lstStyle/>
                    <a:p>
                      <a:r>
                        <a:rPr lang="es-MX" sz="1800" b="0" i="0" kern="1200" dirty="0">
                          <a:solidFill>
                            <a:schemeClr val="tx1"/>
                          </a:solidFill>
                          <a:effectLst/>
                          <a:latin typeface="Consolas" panose="020B0609020204030204" pitchFamily="49" charset="0"/>
                          <a:ea typeface="+mn-ea"/>
                          <a:cs typeface="+mn-cs"/>
                        </a:rPr>
                        <a:t>getSeconds()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getUTCMonth()</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s-MX">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204449256"/>
                  </a:ext>
                </a:extLst>
              </a:tr>
              <a:tr h="370840">
                <a:tc>
                  <a:txBody>
                    <a:bodyPr/>
                    <a:lstStyle/>
                    <a:p>
                      <a:r>
                        <a:rPr lang="es-MX" sz="1800" b="0" i="0" kern="1200" dirty="0" err="1">
                          <a:solidFill>
                            <a:schemeClr val="tx1"/>
                          </a:solidFill>
                          <a:effectLst/>
                          <a:latin typeface="Consolas" panose="020B0609020204030204" pitchFamily="49" charset="0"/>
                          <a:ea typeface="+mn-ea"/>
                          <a:cs typeface="+mn-cs"/>
                        </a:rPr>
                        <a:t>getTime</a:t>
                      </a:r>
                      <a:r>
                        <a:rPr lang="es-MX" sz="1800" b="0" i="0" kern="1200" dirty="0">
                          <a:solidFill>
                            <a:schemeClr val="tx1"/>
                          </a:solidFill>
                          <a:effectLst/>
                          <a:latin typeface="Consolas" panose="020B0609020204030204" pitchFamily="49" charset="0"/>
                          <a:ea typeface="+mn-ea"/>
                          <a:cs typeface="+mn-cs"/>
                        </a:rPr>
                        <a:t>()</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getUTCSeconds()</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s-MX" sz="1800" b="0" i="0" kern="1200" dirty="0">
                          <a:solidFill>
                            <a:schemeClr val="tx1"/>
                          </a:solidFill>
                          <a:effectLst/>
                          <a:latin typeface="Consolas" panose="020B0609020204030204" pitchFamily="49" charset="0"/>
                          <a:ea typeface="+mn-ea"/>
                          <a:cs typeface="+mn-cs"/>
                        </a:rPr>
                        <a:t>setTime()</a:t>
                      </a:r>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s-MX" dirty="0">
                        <a:solidFill>
                          <a:schemeClr val="tx1"/>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38463229"/>
                  </a:ext>
                </a:extLst>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79</a:t>
            </a:fld>
            <a:endParaRPr lang="en-US" dirty="0"/>
          </a:p>
        </p:txBody>
      </p:sp>
    </p:spTree>
    <p:extLst>
      <p:ext uri="{BB962C8B-B14F-4D97-AF65-F5344CB8AC3E}">
        <p14:creationId xmlns:p14="http://schemas.microsoft.com/office/powerpoint/2010/main" val="875935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Añadir documento JS a un documento HTML</a:t>
            </a:r>
          </a:p>
        </p:txBody>
      </p:sp>
      <p:sp>
        <p:nvSpPr>
          <p:cNvPr id="3" name="Content Placeholder 2"/>
          <p:cNvSpPr>
            <a:spLocks noGrp="1"/>
          </p:cNvSpPr>
          <p:nvPr>
            <p:ph idx="1"/>
          </p:nvPr>
        </p:nvSpPr>
        <p:spPr/>
        <p:txBody>
          <a:bodyPr>
            <a:normAutofit/>
          </a:bodyPr>
          <a:lstStyle/>
          <a:p>
            <a:pPr marL="0" indent="0">
              <a:buNone/>
            </a:pPr>
            <a:r>
              <a:rPr lang="en-US" sz="3200" dirty="0"/>
              <a:t>&lt;head&gt;</a:t>
            </a:r>
          </a:p>
          <a:p>
            <a:pPr marL="0" indent="0">
              <a:buNone/>
            </a:pPr>
            <a:r>
              <a:rPr lang="en-US" sz="3200" dirty="0"/>
              <a:t>  &lt;script </a:t>
            </a:r>
            <a:r>
              <a:rPr lang="en-US" sz="3200" dirty="0" err="1"/>
              <a:t>src</a:t>
            </a:r>
            <a:r>
              <a:rPr lang="en-US" sz="3200" dirty="0"/>
              <a:t>=""&gt;&lt;/script&gt;</a:t>
            </a:r>
          </a:p>
          <a:p>
            <a:pPr marL="0" indent="0">
              <a:buNone/>
            </a:pPr>
            <a:r>
              <a:rPr lang="en-US" sz="3200" dirty="0"/>
              <a:t>&lt;/head&gt;</a:t>
            </a:r>
            <a:endParaRPr lang="es-MX" sz="3200" dirty="0"/>
          </a:p>
        </p:txBody>
      </p:sp>
      <p:sp>
        <p:nvSpPr>
          <p:cNvPr id="4" name="Footer Placeholder 3"/>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17650745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34046" y="1811837"/>
            <a:ext cx="4852988" cy="1617163"/>
          </a:xfrm>
        </p:spPr>
        <p:txBody>
          <a:bodyPr/>
          <a:lstStyle/>
          <a:p>
            <a:r>
              <a:rPr lang="es-MX" sz="3600" dirty="0" smtClean="0"/>
              <a:t>Eventos </a:t>
            </a:r>
            <a:endParaRPr lang="es-MX" dirty="0"/>
          </a:p>
        </p:txBody>
      </p:sp>
      <p:pic>
        <p:nvPicPr>
          <p:cNvPr id="2" name="Marcador de posición de imagen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229" r="22229"/>
          <a:stretch>
            <a:fillRect/>
          </a:stretch>
        </p:blipFill>
        <p:spPr/>
      </p:pic>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80</a:t>
            </a:fld>
            <a:endParaRPr lang="en-US" dirty="0"/>
          </a:p>
        </p:txBody>
      </p:sp>
    </p:spTree>
    <p:extLst>
      <p:ext uri="{BB962C8B-B14F-4D97-AF65-F5344CB8AC3E}">
        <p14:creationId xmlns:p14="http://schemas.microsoft.com/office/powerpoint/2010/main" val="3525207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smtClean="0"/>
              <a:t>¿Qué son los eventos?</a:t>
            </a:r>
            <a:endParaRPr lang="es-MX" dirty="0"/>
          </a:p>
        </p:txBody>
      </p:sp>
      <p:sp>
        <p:nvSpPr>
          <p:cNvPr id="8" name="Marcador de contenido 7"/>
          <p:cNvSpPr>
            <a:spLocks noGrp="1"/>
          </p:cNvSpPr>
          <p:nvPr>
            <p:ph idx="1"/>
          </p:nvPr>
        </p:nvSpPr>
        <p:spPr/>
        <p:txBody>
          <a:bodyPr/>
          <a:lstStyle/>
          <a:p>
            <a:r>
              <a:rPr lang="es-MX" dirty="0" smtClean="0"/>
              <a:t>Los eventos  se definen como las “cosas” que le pasan a los elementos HTML. </a:t>
            </a:r>
          </a:p>
          <a:p>
            <a:r>
              <a:rPr lang="es-MX" dirty="0" smtClean="0"/>
              <a:t>Cuando utilizamos JavaScript en páginas de HTML, JavaScript puede reaccionar a esos eventos. </a:t>
            </a:r>
          </a:p>
          <a:p>
            <a:r>
              <a:rPr lang="es-MX" dirty="0" smtClean="0"/>
              <a:t>Un evento puede ser  </a:t>
            </a:r>
            <a:endParaRPr lang="es-MX" dirty="0"/>
          </a:p>
        </p:txBody>
      </p:sp>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3" name="Marcador de número de diapositiva 2"/>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32323858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Ejemplo</a:t>
            </a:r>
            <a:endParaRPr lang="es-MX" dirty="0"/>
          </a:p>
        </p:txBody>
      </p:sp>
      <p:sp>
        <p:nvSpPr>
          <p:cNvPr id="3" name="Rectángulo 2"/>
          <p:cNvSpPr/>
          <p:nvPr/>
        </p:nvSpPr>
        <p:spPr>
          <a:xfrm>
            <a:off x="1053352" y="3173506"/>
            <a:ext cx="10085293" cy="1200329"/>
          </a:xfrm>
          <a:prstGeom prst="rect">
            <a:avLst/>
          </a:prstGeom>
        </p:spPr>
        <p:txBody>
          <a:bodyPr wrap="square">
            <a:spAutoFit/>
          </a:bodyPr>
          <a:lstStyle/>
          <a:p>
            <a:r>
              <a:rPr lang="en-US" sz="2400" dirty="0">
                <a:latin typeface="Consolas" panose="020B0609020204030204" pitchFamily="49" charset="0"/>
              </a:rPr>
              <a:t>&lt;button </a:t>
            </a:r>
            <a:r>
              <a:rPr lang="en-US" sz="2400" dirty="0" err="1">
                <a:latin typeface="Consolas" panose="020B0609020204030204" pitchFamily="49" charset="0"/>
              </a:rPr>
              <a:t>onclick</a:t>
            </a:r>
            <a:r>
              <a:rPr lang="en-US" sz="2400" dirty="0">
                <a:latin typeface="Consolas" panose="020B0609020204030204" pitchFamily="49" charset="0"/>
              </a:rPr>
              <a:t>='</a:t>
            </a:r>
            <a:r>
              <a:rPr lang="en-US" sz="2400" dirty="0" err="1">
                <a:latin typeface="Consolas" panose="020B0609020204030204" pitchFamily="49" charset="0"/>
              </a:rPr>
              <a:t>getElementById</a:t>
            </a:r>
            <a:r>
              <a:rPr lang="en-US" sz="2400" dirty="0">
                <a:latin typeface="Consolas" panose="020B0609020204030204" pitchFamily="49" charset="0"/>
              </a:rPr>
              <a:t>("demo").</a:t>
            </a:r>
            <a:r>
              <a:rPr lang="en-US" sz="2400" dirty="0" err="1">
                <a:latin typeface="Consolas" panose="020B0609020204030204" pitchFamily="49" charset="0"/>
              </a:rPr>
              <a:t>innerHTML</a:t>
            </a:r>
            <a:r>
              <a:rPr lang="en-US" sz="2400" dirty="0">
                <a:latin typeface="Consolas" panose="020B0609020204030204" pitchFamily="49" charset="0"/>
              </a:rPr>
              <a:t>=Date</a:t>
            </a:r>
            <a:r>
              <a:rPr lang="en-US" sz="2400" dirty="0" smtClean="0">
                <a:latin typeface="Consolas" panose="020B0609020204030204" pitchFamily="49" charset="0"/>
              </a:rPr>
              <a:t>()'&gt;</a:t>
            </a:r>
          </a:p>
          <a:p>
            <a:r>
              <a:rPr lang="en-US" sz="2400" dirty="0" smtClean="0">
                <a:latin typeface="Consolas" panose="020B0609020204030204" pitchFamily="49" charset="0"/>
              </a:rPr>
              <a:t>The </a:t>
            </a:r>
            <a:r>
              <a:rPr lang="en-US" sz="2400" dirty="0">
                <a:latin typeface="Consolas" panose="020B0609020204030204" pitchFamily="49" charset="0"/>
              </a:rPr>
              <a:t>time is</a:t>
            </a:r>
            <a:r>
              <a:rPr lang="en-US" sz="2400" dirty="0" smtClean="0">
                <a:latin typeface="Consolas" panose="020B0609020204030204" pitchFamily="49" charset="0"/>
              </a:rPr>
              <a:t>?</a:t>
            </a:r>
          </a:p>
          <a:p>
            <a:r>
              <a:rPr lang="en-US" sz="2400" dirty="0" smtClean="0">
                <a:latin typeface="Consolas" panose="020B0609020204030204" pitchFamily="49" charset="0"/>
              </a:rPr>
              <a:t>&lt;/</a:t>
            </a:r>
            <a:r>
              <a:rPr lang="en-US" sz="2400" dirty="0">
                <a:latin typeface="Consolas" panose="020B0609020204030204" pitchFamily="49" charset="0"/>
              </a:rPr>
              <a:t>button&gt;</a:t>
            </a:r>
            <a:endParaRPr lang="es-MX" sz="24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82</a:t>
            </a:fld>
            <a:endParaRPr lang="en-US" dirty="0"/>
          </a:p>
        </p:txBody>
      </p:sp>
    </p:spTree>
    <p:extLst>
      <p:ext uri="{BB962C8B-B14F-4D97-AF65-F5344CB8AC3E}">
        <p14:creationId xmlns:p14="http://schemas.microsoft.com/office/powerpoint/2010/main" val="1947003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Eventos más comunes </a:t>
            </a:r>
            <a:endParaRPr lang="es-MX" dirty="0"/>
          </a:p>
        </p:txBody>
      </p:sp>
      <p:graphicFrame>
        <p:nvGraphicFramePr>
          <p:cNvPr id="3" name="Tabla 2"/>
          <p:cNvGraphicFramePr>
            <a:graphicFrameLocks noGrp="1"/>
          </p:cNvGraphicFramePr>
          <p:nvPr>
            <p:extLst/>
          </p:nvPr>
        </p:nvGraphicFramePr>
        <p:xfrm>
          <a:off x="1975223" y="2501154"/>
          <a:ext cx="8241554" cy="4005189"/>
        </p:xfrm>
        <a:graphic>
          <a:graphicData uri="http://schemas.openxmlformats.org/drawingml/2006/table">
            <a:tbl>
              <a:tblPr firstRow="1" bandRow="1">
                <a:tableStyleId>{5C22544A-7EE6-4342-B048-85BDC9FD1C3A}</a:tableStyleId>
              </a:tblPr>
              <a:tblGrid>
                <a:gridCol w="4120777"/>
                <a:gridCol w="4120777"/>
              </a:tblGrid>
              <a:tr h="576517">
                <a:tc>
                  <a:txBody>
                    <a:bodyPr/>
                    <a:lstStyle/>
                    <a:p>
                      <a:r>
                        <a:rPr lang="es-MX" dirty="0" smtClean="0"/>
                        <a:t>Evento</a:t>
                      </a:r>
                      <a:endParaRPr lang="es-MX" dirty="0"/>
                    </a:p>
                  </a:txBody>
                  <a:tcPr/>
                </a:tc>
                <a:tc>
                  <a:txBody>
                    <a:bodyPr/>
                    <a:lstStyle/>
                    <a:p>
                      <a:r>
                        <a:rPr lang="es-MX" dirty="0" smtClean="0"/>
                        <a:t>Descripción</a:t>
                      </a:r>
                      <a:endParaRPr lang="es-MX" dirty="0"/>
                    </a:p>
                  </a:txBody>
                  <a:tcPr/>
                </a:tc>
              </a:tr>
              <a:tr h="556096">
                <a:tc>
                  <a:txBody>
                    <a:bodyPr/>
                    <a:lstStyle/>
                    <a:p>
                      <a:r>
                        <a:rPr lang="es-MX" sz="1600" dirty="0" err="1" smtClean="0"/>
                        <a:t>onchange</a:t>
                      </a:r>
                      <a:endParaRPr lang="es-MX" sz="1600" dirty="0"/>
                    </a:p>
                  </a:txBody>
                  <a:tcPr/>
                </a:tc>
                <a:tc>
                  <a:txBody>
                    <a:bodyPr/>
                    <a:lstStyle/>
                    <a:p>
                      <a:r>
                        <a:rPr lang="es-MX" sz="1600" dirty="0" smtClean="0"/>
                        <a:t>Cuando un elemento</a:t>
                      </a:r>
                      <a:r>
                        <a:rPr lang="es-MX" sz="1600" baseline="0" dirty="0" smtClean="0"/>
                        <a:t> HTML cambia </a:t>
                      </a:r>
                      <a:endParaRPr lang="es-MX" sz="1600" dirty="0"/>
                    </a:p>
                  </a:txBody>
                  <a:tcPr/>
                </a:tc>
              </a:tr>
              <a:tr h="556096">
                <a:tc>
                  <a:txBody>
                    <a:bodyPr/>
                    <a:lstStyle/>
                    <a:p>
                      <a:r>
                        <a:rPr lang="es-MX" sz="1600" dirty="0" err="1" smtClean="0"/>
                        <a:t>onclick</a:t>
                      </a:r>
                      <a:endParaRPr lang="es-MX" sz="1600" dirty="0"/>
                    </a:p>
                  </a:txBody>
                  <a:tcPr/>
                </a:tc>
                <a:tc>
                  <a:txBody>
                    <a:bodyPr/>
                    <a:lstStyle/>
                    <a:p>
                      <a:r>
                        <a:rPr lang="es-MX" sz="1600" dirty="0" smtClean="0"/>
                        <a:t>Cuando el usuario da clic</a:t>
                      </a:r>
                      <a:r>
                        <a:rPr lang="es-MX" sz="1600" baseline="0" dirty="0" smtClean="0"/>
                        <a:t> a un elemento HTML</a:t>
                      </a:r>
                      <a:endParaRPr lang="es-MX" sz="1600" dirty="0"/>
                    </a:p>
                  </a:txBody>
                  <a:tcPr/>
                </a:tc>
              </a:tr>
              <a:tr h="556096">
                <a:tc>
                  <a:txBody>
                    <a:bodyPr/>
                    <a:lstStyle/>
                    <a:p>
                      <a:r>
                        <a:rPr lang="es-MX" sz="1600" dirty="0" err="1" smtClean="0"/>
                        <a:t>onmouseover</a:t>
                      </a:r>
                      <a:endParaRPr lang="es-MX" sz="1600" dirty="0"/>
                    </a:p>
                  </a:txBody>
                  <a:tcPr/>
                </a:tc>
                <a:tc>
                  <a:txBody>
                    <a:bodyPr/>
                    <a:lstStyle/>
                    <a:p>
                      <a:r>
                        <a:rPr lang="es-MX" sz="1600" dirty="0" smtClean="0"/>
                        <a:t>Cuando</a:t>
                      </a:r>
                      <a:r>
                        <a:rPr lang="es-MX" sz="1600" baseline="0" dirty="0" smtClean="0"/>
                        <a:t> el usuario pasa el mouse sobre un elemento</a:t>
                      </a:r>
                      <a:endParaRPr lang="es-MX" sz="1600" dirty="0"/>
                    </a:p>
                  </a:txBody>
                  <a:tcPr/>
                </a:tc>
              </a:tr>
              <a:tr h="556096">
                <a:tc>
                  <a:txBody>
                    <a:bodyPr/>
                    <a:lstStyle/>
                    <a:p>
                      <a:r>
                        <a:rPr lang="es-MX" sz="1600" dirty="0" err="1" smtClean="0"/>
                        <a:t>onmouseout</a:t>
                      </a:r>
                      <a:endParaRPr lang="es-MX" sz="1600" dirty="0"/>
                    </a:p>
                  </a:txBody>
                  <a:tcPr/>
                </a:tc>
                <a:tc>
                  <a:txBody>
                    <a:bodyPr/>
                    <a:lstStyle/>
                    <a:p>
                      <a:r>
                        <a:rPr lang="es-MX" sz="1600" dirty="0" smtClean="0"/>
                        <a:t>Cuando el usuario</a:t>
                      </a:r>
                      <a:r>
                        <a:rPr lang="es-MX" sz="1600" baseline="0" dirty="0" smtClean="0"/>
                        <a:t> quita el mouse de un elemento</a:t>
                      </a:r>
                      <a:endParaRPr lang="es-MX" sz="1600" dirty="0"/>
                    </a:p>
                  </a:txBody>
                  <a:tcPr/>
                </a:tc>
              </a:tr>
              <a:tr h="556096">
                <a:tc>
                  <a:txBody>
                    <a:bodyPr/>
                    <a:lstStyle/>
                    <a:p>
                      <a:r>
                        <a:rPr lang="es-MX" sz="1600" dirty="0" err="1" smtClean="0"/>
                        <a:t>onkeydown</a:t>
                      </a:r>
                      <a:endParaRPr lang="es-MX" sz="1600" dirty="0"/>
                    </a:p>
                  </a:txBody>
                  <a:tcPr/>
                </a:tc>
                <a:tc>
                  <a:txBody>
                    <a:bodyPr/>
                    <a:lstStyle/>
                    <a:p>
                      <a:r>
                        <a:rPr lang="es-MX" sz="1600" dirty="0" smtClean="0"/>
                        <a:t>Cuando el usuario</a:t>
                      </a:r>
                      <a:r>
                        <a:rPr lang="es-MX" sz="1600" baseline="0" dirty="0" smtClean="0"/>
                        <a:t> presiona una tecla </a:t>
                      </a:r>
                      <a:endParaRPr lang="es-MX" sz="1600" dirty="0"/>
                    </a:p>
                  </a:txBody>
                  <a:tcPr/>
                </a:tc>
              </a:tr>
              <a:tr h="556096">
                <a:tc>
                  <a:txBody>
                    <a:bodyPr/>
                    <a:lstStyle/>
                    <a:p>
                      <a:r>
                        <a:rPr lang="es-MX" sz="1600" dirty="0" err="1" smtClean="0"/>
                        <a:t>onload</a:t>
                      </a:r>
                      <a:endParaRPr lang="es-MX" sz="1600" dirty="0"/>
                    </a:p>
                  </a:txBody>
                  <a:tcPr/>
                </a:tc>
                <a:tc>
                  <a:txBody>
                    <a:bodyPr/>
                    <a:lstStyle/>
                    <a:p>
                      <a:r>
                        <a:rPr lang="es-MX" sz="1600" dirty="0" smtClean="0"/>
                        <a:t>Cuando</a:t>
                      </a:r>
                      <a:r>
                        <a:rPr lang="es-MX" sz="1600" baseline="0" dirty="0" smtClean="0"/>
                        <a:t> el navegador a terminado de cargar la página</a:t>
                      </a:r>
                      <a:endParaRPr lang="es-MX" sz="1600" dirty="0"/>
                    </a:p>
                  </a:txBody>
                  <a:tcPr/>
                </a:tc>
              </a:tr>
            </a:tbl>
          </a:graphicData>
        </a:graphic>
      </p:graphicFrame>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83</a:t>
            </a:fld>
            <a:endParaRPr lang="en-US" dirty="0"/>
          </a:p>
        </p:txBody>
      </p:sp>
    </p:spTree>
    <p:extLst>
      <p:ext uri="{BB962C8B-B14F-4D97-AF65-F5344CB8AC3E}">
        <p14:creationId xmlns:p14="http://schemas.microsoft.com/office/powerpoint/2010/main" val="15226377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53363" y="1811837"/>
            <a:ext cx="4852988" cy="1617163"/>
          </a:xfrm>
        </p:spPr>
        <p:txBody>
          <a:bodyPr>
            <a:normAutofit/>
          </a:bodyPr>
          <a:lstStyle/>
          <a:p>
            <a:r>
              <a:rPr lang="es-MX" sz="3600" dirty="0" smtClean="0"/>
              <a:t>Formularios</a:t>
            </a:r>
            <a:endParaRPr lang="es-MX" sz="3200" dirty="0"/>
          </a:p>
        </p:txBody>
      </p:sp>
      <p:pic>
        <p:nvPicPr>
          <p:cNvPr id="4" name="Marcador de posición de imagen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6858" r="26858"/>
          <a:stretch>
            <a:fillRect/>
          </a:stretch>
        </p:blipFill>
        <p:spPr/>
      </p:pic>
      <p:sp>
        <p:nvSpPr>
          <p:cNvPr id="2" name="Marcador de pie de página 1"/>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84</a:t>
            </a:fld>
            <a:endParaRPr lang="en-US" dirty="0"/>
          </a:p>
        </p:txBody>
      </p:sp>
    </p:spTree>
    <p:extLst>
      <p:ext uri="{BB962C8B-B14F-4D97-AF65-F5344CB8AC3E}">
        <p14:creationId xmlns:p14="http://schemas.microsoft.com/office/powerpoint/2010/main" val="1663251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JavaScript y los formularios</a:t>
            </a:r>
            <a:endParaRPr lang="es-MX" dirty="0"/>
          </a:p>
        </p:txBody>
      </p:sp>
      <p:sp>
        <p:nvSpPr>
          <p:cNvPr id="3" name="Rectángulo 2"/>
          <p:cNvSpPr/>
          <p:nvPr/>
        </p:nvSpPr>
        <p:spPr>
          <a:xfrm>
            <a:off x="685147" y="2458001"/>
            <a:ext cx="10821706" cy="3416320"/>
          </a:xfrm>
          <a:prstGeom prst="rect">
            <a:avLst/>
          </a:prstGeom>
        </p:spPr>
        <p:txBody>
          <a:bodyPr wrap="square">
            <a:spAutoFit/>
          </a:bodyPr>
          <a:lstStyle/>
          <a:p>
            <a:r>
              <a:rPr lang="es-MX" sz="2400" dirty="0">
                <a:latin typeface="Open Sans"/>
              </a:rPr>
              <a:t>La programación de aplicaciones que contienen formularios web siempre ha sido una de las tareas fundamentales de JavaScript. </a:t>
            </a:r>
            <a:endParaRPr lang="es-MX" sz="2400" dirty="0" smtClean="0">
              <a:latin typeface="Open Sans"/>
            </a:endParaRPr>
          </a:p>
          <a:p>
            <a:endParaRPr lang="es-MX" sz="2400" dirty="0" smtClean="0">
              <a:latin typeface="Open Sans"/>
            </a:endParaRPr>
          </a:p>
          <a:p>
            <a:r>
              <a:rPr lang="es-MX" sz="2400" dirty="0" smtClean="0">
                <a:latin typeface="Open Sans"/>
              </a:rPr>
              <a:t>De </a:t>
            </a:r>
            <a:r>
              <a:rPr lang="es-MX" sz="2400" dirty="0">
                <a:latin typeface="Open Sans"/>
              </a:rPr>
              <a:t>hecho, una de las principales razones por las que se inventó el lenguaje de programación JavaScript fue la necesidad de validar los datos de los formularios directamente en el navegador del usuario. </a:t>
            </a:r>
            <a:endParaRPr lang="es-MX" sz="2400" dirty="0" smtClean="0">
              <a:latin typeface="Open Sans"/>
            </a:endParaRPr>
          </a:p>
          <a:p>
            <a:endParaRPr lang="es-MX" sz="2400" dirty="0" smtClean="0">
              <a:latin typeface="Open Sans"/>
            </a:endParaRPr>
          </a:p>
          <a:p>
            <a:r>
              <a:rPr lang="es-MX" sz="2400" dirty="0" smtClean="0">
                <a:latin typeface="Open Sans"/>
              </a:rPr>
              <a:t>De </a:t>
            </a:r>
            <a:r>
              <a:rPr lang="es-MX" sz="2400" dirty="0">
                <a:latin typeface="Open Sans"/>
              </a:rPr>
              <a:t>esta forma, se evitaba recargar la página cuando el usuario cometía errores al rellenar los formularios</a:t>
            </a:r>
            <a:endParaRPr lang="es-MX" sz="2400"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0580627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Acceder a los elementos </a:t>
            </a:r>
            <a:endParaRPr lang="es-MX" dirty="0"/>
          </a:p>
        </p:txBody>
      </p:sp>
      <p:sp>
        <p:nvSpPr>
          <p:cNvPr id="4" name="Marcador de contenido 3"/>
          <p:cNvSpPr>
            <a:spLocks noGrp="1"/>
          </p:cNvSpPr>
          <p:nvPr>
            <p:ph idx="1"/>
          </p:nvPr>
        </p:nvSpPr>
        <p:spPr>
          <a:xfrm>
            <a:off x="809999" y="3030989"/>
            <a:ext cx="10554574" cy="3636511"/>
          </a:xfrm>
        </p:spPr>
        <p:txBody>
          <a:bodyPr/>
          <a:lstStyle/>
          <a:p>
            <a:r>
              <a:rPr lang="es-MX" dirty="0" smtClean="0"/>
              <a:t>Cuando </a:t>
            </a:r>
            <a:r>
              <a:rPr lang="es-MX" dirty="0"/>
              <a:t>se carga una página web, el navegador crea automáticamente un </a:t>
            </a:r>
            <a:r>
              <a:rPr lang="es-MX" dirty="0" err="1"/>
              <a:t>array</a:t>
            </a:r>
            <a:r>
              <a:rPr lang="es-MX" dirty="0"/>
              <a:t> llamado </a:t>
            </a:r>
            <a:r>
              <a:rPr lang="es-MX" dirty="0" err="1"/>
              <a:t>forms</a:t>
            </a:r>
            <a:r>
              <a:rPr lang="es-MX" dirty="0"/>
              <a:t> y que contiene la referencia a todos los formularios de la página</a:t>
            </a:r>
            <a:r>
              <a:rPr lang="es-MX" dirty="0" smtClean="0"/>
              <a:t>.</a:t>
            </a:r>
          </a:p>
          <a:p>
            <a:r>
              <a:rPr lang="es-MX" dirty="0"/>
              <a:t>Para acceder al </a:t>
            </a:r>
            <a:r>
              <a:rPr lang="es-MX" dirty="0" err="1"/>
              <a:t>array</a:t>
            </a:r>
            <a:r>
              <a:rPr lang="es-MX" dirty="0"/>
              <a:t> </a:t>
            </a:r>
            <a:r>
              <a:rPr lang="es-MX" dirty="0" err="1"/>
              <a:t>forms</a:t>
            </a:r>
            <a:r>
              <a:rPr lang="es-MX" dirty="0"/>
              <a:t>, se utiliza el objeto </a:t>
            </a:r>
            <a:r>
              <a:rPr lang="es-MX" dirty="0" err="1"/>
              <a:t>document</a:t>
            </a:r>
            <a:r>
              <a:rPr lang="es-MX" dirty="0"/>
              <a:t>, por lo que </a:t>
            </a:r>
            <a:r>
              <a:rPr lang="es-MX" dirty="0" err="1"/>
              <a:t>document.forms</a:t>
            </a:r>
            <a:r>
              <a:rPr lang="es-MX" dirty="0"/>
              <a:t> es el </a:t>
            </a:r>
            <a:r>
              <a:rPr lang="es-MX" dirty="0" err="1"/>
              <a:t>array</a:t>
            </a:r>
            <a:r>
              <a:rPr lang="es-MX" dirty="0"/>
              <a:t> que contiene todos los formularios de la página. </a:t>
            </a:r>
            <a:endParaRPr lang="es-MX" dirty="0" smtClean="0"/>
          </a:p>
          <a:p>
            <a:pPr marL="0" indent="0">
              <a:buNone/>
            </a:pPr>
            <a:endParaRPr lang="es-MX" dirty="0"/>
          </a:p>
          <a:p>
            <a:pPr marL="0" indent="0" algn="ctr">
              <a:buNone/>
            </a:pPr>
            <a:r>
              <a:rPr lang="es-MX" sz="2000" dirty="0" smtClean="0">
                <a:latin typeface="Consolas" panose="020B0609020204030204" pitchFamily="49" charset="0"/>
              </a:rPr>
              <a:t>Podemos acceder al primer formulario con la siguiente sintaxis</a:t>
            </a:r>
          </a:p>
          <a:p>
            <a:pPr marL="0" indent="0" algn="ctr">
              <a:buNone/>
            </a:pPr>
            <a:r>
              <a:rPr lang="es-MX" sz="2400" dirty="0" err="1" smtClean="0">
                <a:latin typeface="Consolas" panose="020B0609020204030204" pitchFamily="49" charset="0"/>
              </a:rPr>
              <a:t>document.forms</a:t>
            </a:r>
            <a:r>
              <a:rPr lang="es-MX" sz="2400" dirty="0" smtClean="0">
                <a:latin typeface="Consolas" panose="020B0609020204030204" pitchFamily="49" charset="0"/>
              </a:rPr>
              <a:t>[0</a:t>
            </a:r>
            <a:r>
              <a:rPr lang="es-MX" sz="2400" dirty="0">
                <a:latin typeface="Consolas" panose="020B0609020204030204" pitchFamily="49" charset="0"/>
              </a:rPr>
              <a:t>];</a:t>
            </a:r>
            <a:endParaRPr lang="es-MX" sz="2400" dirty="0" smtClean="0">
              <a:latin typeface="Consolas" panose="020B0609020204030204" pitchFamily="49" charset="0"/>
            </a:endParaRPr>
          </a:p>
          <a:p>
            <a:pPr marL="0" indent="0">
              <a:buNone/>
            </a:pPr>
            <a:endParaRPr lang="es-MX" dirty="0"/>
          </a:p>
          <a:p>
            <a:pPr marL="0" indent="0">
              <a:buNone/>
            </a:pPr>
            <a:endParaRPr lang="es-MX" dirty="0"/>
          </a:p>
        </p:txBody>
      </p:sp>
      <p:sp>
        <p:nvSpPr>
          <p:cNvPr id="8" name="Rectángulo 7"/>
          <p:cNvSpPr/>
          <p:nvPr/>
        </p:nvSpPr>
        <p:spPr>
          <a:xfrm>
            <a:off x="3948720" y="2112219"/>
            <a:ext cx="4277133" cy="369332"/>
          </a:xfrm>
          <a:prstGeom prst="rect">
            <a:avLst/>
          </a:prstGeom>
        </p:spPr>
        <p:txBody>
          <a:bodyPr wrap="none">
            <a:spAutoFit/>
          </a:bodyPr>
          <a:lstStyle/>
          <a:p>
            <a:r>
              <a:rPr lang="es-MX" b="1" dirty="0"/>
              <a:t>Mediante el arreglo </a:t>
            </a:r>
            <a:r>
              <a:rPr lang="es-MX" b="1" dirty="0" err="1"/>
              <a:t>document.forms</a:t>
            </a:r>
            <a:endParaRPr lang="es-MX" b="1" dirty="0"/>
          </a:p>
        </p:txBody>
      </p:sp>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86</a:t>
            </a:fld>
            <a:endParaRPr lang="en-US" dirty="0"/>
          </a:p>
        </p:txBody>
      </p:sp>
    </p:spTree>
    <p:extLst>
      <p:ext uri="{BB962C8B-B14F-4D97-AF65-F5344CB8AC3E}">
        <p14:creationId xmlns:p14="http://schemas.microsoft.com/office/powerpoint/2010/main" val="23841744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Acceder a los elementos </a:t>
            </a:r>
            <a:endParaRPr lang="es-MX" dirty="0"/>
          </a:p>
        </p:txBody>
      </p:sp>
      <p:sp>
        <p:nvSpPr>
          <p:cNvPr id="3" name="Marcador de contenido 2"/>
          <p:cNvSpPr>
            <a:spLocks noGrp="1"/>
          </p:cNvSpPr>
          <p:nvPr>
            <p:ph idx="1"/>
          </p:nvPr>
        </p:nvSpPr>
        <p:spPr>
          <a:xfrm>
            <a:off x="818712" y="2222287"/>
            <a:ext cx="10554574" cy="4381713"/>
          </a:xfrm>
        </p:spPr>
        <p:txBody>
          <a:bodyPr/>
          <a:lstStyle/>
          <a:p>
            <a:r>
              <a:rPr lang="es-MX" dirty="0"/>
              <a:t>Además del </a:t>
            </a:r>
            <a:r>
              <a:rPr lang="es-MX" dirty="0" err="1"/>
              <a:t>array</a:t>
            </a:r>
            <a:r>
              <a:rPr lang="es-MX" dirty="0"/>
              <a:t> de formularios, el navegador crea automáticamente un </a:t>
            </a:r>
            <a:r>
              <a:rPr lang="es-MX" dirty="0" err="1"/>
              <a:t>array</a:t>
            </a:r>
            <a:r>
              <a:rPr lang="es-MX" dirty="0"/>
              <a:t> llamado </a:t>
            </a:r>
            <a:r>
              <a:rPr lang="es-MX" dirty="0" err="1"/>
              <a:t>elements</a:t>
            </a:r>
            <a:r>
              <a:rPr lang="es-MX" dirty="0"/>
              <a:t> por cada uno de los formularios de la página. </a:t>
            </a:r>
            <a:endParaRPr lang="es-MX" dirty="0" smtClean="0"/>
          </a:p>
          <a:p>
            <a:r>
              <a:rPr lang="es-MX" dirty="0" smtClean="0"/>
              <a:t>Cada </a:t>
            </a:r>
            <a:r>
              <a:rPr lang="es-MX" dirty="0" err="1"/>
              <a:t>array</a:t>
            </a:r>
            <a:r>
              <a:rPr lang="es-MX" dirty="0"/>
              <a:t> </a:t>
            </a:r>
            <a:r>
              <a:rPr lang="es-MX" dirty="0" err="1"/>
              <a:t>elements</a:t>
            </a:r>
            <a:r>
              <a:rPr lang="es-MX" dirty="0"/>
              <a:t> contiene la referencia a todos los elementos (cuadros de texto, botones, listas desplegables, etc.) de ese formulario</a:t>
            </a:r>
            <a:r>
              <a:rPr lang="es-MX" dirty="0" smtClean="0"/>
              <a:t>.</a:t>
            </a:r>
          </a:p>
          <a:p>
            <a:endParaRPr lang="es-MX" dirty="0" smtClean="0"/>
          </a:p>
          <a:p>
            <a:pPr marL="0" indent="0" algn="ctr">
              <a:buNone/>
            </a:pPr>
            <a:r>
              <a:rPr lang="es-MX" dirty="0" smtClean="0"/>
              <a:t>    Con la siguiente sintaxis se accede al primer elemento dentro del primer formulario</a:t>
            </a:r>
          </a:p>
          <a:p>
            <a:pPr marL="0" indent="0" algn="ctr">
              <a:buNone/>
            </a:pPr>
            <a:endParaRPr lang="es-MX" dirty="0"/>
          </a:p>
          <a:p>
            <a:pPr marL="0" indent="0" algn="ctr">
              <a:buNone/>
            </a:pPr>
            <a:r>
              <a:rPr lang="es-MX" sz="2400" dirty="0" err="1">
                <a:latin typeface="Consolas" panose="020B0609020204030204" pitchFamily="49" charset="0"/>
              </a:rPr>
              <a:t>document.forms</a:t>
            </a:r>
            <a:r>
              <a:rPr lang="es-MX" sz="2400" dirty="0">
                <a:latin typeface="Consolas" panose="020B0609020204030204" pitchFamily="49" charset="0"/>
              </a:rPr>
              <a:t>[0].</a:t>
            </a:r>
            <a:r>
              <a:rPr lang="es-MX" sz="2400" dirty="0" err="1">
                <a:latin typeface="Consolas" panose="020B0609020204030204" pitchFamily="49" charset="0"/>
              </a:rPr>
              <a:t>elements</a:t>
            </a:r>
            <a:r>
              <a:rPr lang="es-MX" sz="2400" dirty="0">
                <a:latin typeface="Consolas" panose="020B0609020204030204" pitchFamily="49" charset="0"/>
              </a:rPr>
              <a:t>[0];</a:t>
            </a:r>
          </a:p>
        </p:txBody>
      </p:sp>
      <p:sp>
        <p:nvSpPr>
          <p:cNvPr id="4" name="CuadroTexto 3"/>
          <p:cNvSpPr txBox="1"/>
          <p:nvPr/>
        </p:nvSpPr>
        <p:spPr>
          <a:xfrm>
            <a:off x="3710571" y="2222287"/>
            <a:ext cx="4770858" cy="400110"/>
          </a:xfrm>
          <a:prstGeom prst="rect">
            <a:avLst/>
          </a:prstGeom>
          <a:noFill/>
        </p:spPr>
        <p:txBody>
          <a:bodyPr wrap="none" rtlCol="0">
            <a:spAutoFit/>
          </a:bodyPr>
          <a:lstStyle/>
          <a:p>
            <a:r>
              <a:rPr lang="es-MX" sz="2000" b="1" dirty="0" smtClean="0"/>
              <a:t>Mediante el arreglo </a:t>
            </a:r>
            <a:r>
              <a:rPr lang="es-MX" sz="2000" b="1" dirty="0" err="1" smtClean="0"/>
              <a:t>document.forms</a:t>
            </a:r>
            <a:endParaRPr lang="es-MX" sz="2000" b="1" dirty="0"/>
          </a:p>
        </p:txBody>
      </p:sp>
      <p:sp>
        <p:nvSpPr>
          <p:cNvPr id="5" name="Marcador de pie de página 4"/>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87</a:t>
            </a:fld>
            <a:endParaRPr lang="en-US" dirty="0"/>
          </a:p>
        </p:txBody>
      </p:sp>
    </p:spTree>
    <p:extLst>
      <p:ext uri="{BB962C8B-B14F-4D97-AF65-F5344CB8AC3E}">
        <p14:creationId xmlns:p14="http://schemas.microsoft.com/office/powerpoint/2010/main" val="510632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Acceder a los elementos </a:t>
            </a:r>
            <a:endParaRPr lang="es-MX" dirty="0"/>
          </a:p>
        </p:txBody>
      </p:sp>
      <p:sp>
        <p:nvSpPr>
          <p:cNvPr id="3" name="Marcador de contenido 2"/>
          <p:cNvSpPr>
            <a:spLocks noGrp="1"/>
          </p:cNvSpPr>
          <p:nvPr>
            <p:ph idx="1"/>
          </p:nvPr>
        </p:nvSpPr>
        <p:spPr/>
        <p:txBody>
          <a:bodyPr/>
          <a:lstStyle/>
          <a:p>
            <a:r>
              <a:rPr lang="es-MX" smtClean="0"/>
              <a:t>La sintaxis de los arrays no siempre es tan concisa. El siguiente ejemplo muestra cómo obtener directamente el último elemento del primer formulario de la página:</a:t>
            </a:r>
          </a:p>
          <a:p>
            <a:endParaRPr lang="es-MX" smtClean="0"/>
          </a:p>
          <a:p>
            <a:pPr marL="0" indent="0" algn="ctr">
              <a:buNone/>
            </a:pPr>
            <a:r>
              <a:rPr lang="es-MX" sz="2000" smtClean="0">
                <a:latin typeface="Consolas" panose="020B0609020204030204" pitchFamily="49" charset="0"/>
              </a:rPr>
              <a:t>document.forms[0].elements[document.forms[0].elements.length-1];</a:t>
            </a:r>
            <a:endParaRPr lang="es-MX" sz="2000" dirty="0">
              <a:latin typeface="Consolas" panose="020B0609020204030204" pitchFamily="49" charset="0"/>
            </a:endParaRPr>
          </a:p>
        </p:txBody>
      </p:sp>
      <p:sp>
        <p:nvSpPr>
          <p:cNvPr id="5" name="Rectángulo 4"/>
          <p:cNvSpPr/>
          <p:nvPr/>
        </p:nvSpPr>
        <p:spPr>
          <a:xfrm>
            <a:off x="3957432" y="2222287"/>
            <a:ext cx="4277133" cy="369332"/>
          </a:xfrm>
          <a:prstGeom prst="rect">
            <a:avLst/>
          </a:prstGeom>
        </p:spPr>
        <p:txBody>
          <a:bodyPr wrap="none">
            <a:spAutoFit/>
          </a:bodyPr>
          <a:lstStyle/>
          <a:p>
            <a:r>
              <a:rPr lang="es-MX" b="1" dirty="0"/>
              <a:t>Mediante el arreglo </a:t>
            </a:r>
            <a:r>
              <a:rPr lang="es-MX" b="1" dirty="0" err="1"/>
              <a:t>document.forms</a:t>
            </a:r>
            <a:endParaRPr lang="es-MX" b="1"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88</a:t>
            </a:fld>
            <a:endParaRPr lang="en-US" dirty="0"/>
          </a:p>
        </p:txBody>
      </p:sp>
    </p:spTree>
    <p:extLst>
      <p:ext uri="{BB962C8B-B14F-4D97-AF65-F5344CB8AC3E}">
        <p14:creationId xmlns:p14="http://schemas.microsoft.com/office/powerpoint/2010/main" val="5018288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Desventajas </a:t>
            </a:r>
            <a:endParaRPr lang="es-MX" dirty="0"/>
          </a:p>
        </p:txBody>
      </p:sp>
      <p:sp>
        <p:nvSpPr>
          <p:cNvPr id="3" name="Marcador de contenido 2"/>
          <p:cNvSpPr>
            <a:spLocks noGrp="1"/>
          </p:cNvSpPr>
          <p:nvPr>
            <p:ph idx="1"/>
          </p:nvPr>
        </p:nvSpPr>
        <p:spPr/>
        <p:txBody>
          <a:bodyPr/>
          <a:lstStyle/>
          <a:p>
            <a:r>
              <a:rPr lang="es-MX" dirty="0"/>
              <a:t>En un entorno tan cambiante como el diseño web, es muy difícil confiar en que el orden de los formularios se mantenga estable en una página web</a:t>
            </a:r>
            <a:r>
              <a:rPr lang="es-MX" dirty="0" smtClean="0"/>
              <a:t>.</a:t>
            </a:r>
          </a:p>
          <a:p>
            <a:r>
              <a:rPr lang="es-MX" dirty="0"/>
              <a:t> Por este motivo, siempre debería evitarse el acceso a los formularios de una página mediante el </a:t>
            </a:r>
            <a:r>
              <a:rPr lang="es-MX" dirty="0" err="1"/>
              <a:t>array</a:t>
            </a:r>
            <a:r>
              <a:rPr lang="es-MX" dirty="0"/>
              <a:t> </a:t>
            </a:r>
            <a:r>
              <a:rPr lang="es-MX" dirty="0" err="1"/>
              <a:t>document.forms</a:t>
            </a:r>
            <a:r>
              <a:rPr lang="es-MX" dirty="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89</a:t>
            </a:fld>
            <a:endParaRPr lang="en-US" dirty="0"/>
          </a:p>
        </p:txBody>
      </p:sp>
    </p:spTree>
    <p:extLst>
      <p:ext uri="{BB962C8B-B14F-4D97-AF65-F5344CB8AC3E}">
        <p14:creationId xmlns:p14="http://schemas.microsoft.com/office/powerpoint/2010/main" val="246669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b="0" dirty="0"/>
              <a:t>Funciones y eventos en JavaScript</a:t>
            </a:r>
          </a:p>
        </p:txBody>
      </p:sp>
      <p:sp>
        <p:nvSpPr>
          <p:cNvPr id="3" name="Content Placeholder 2"/>
          <p:cNvSpPr>
            <a:spLocks noGrp="1"/>
          </p:cNvSpPr>
          <p:nvPr>
            <p:ph idx="1"/>
          </p:nvPr>
        </p:nvSpPr>
        <p:spPr/>
        <p:txBody>
          <a:bodyPr/>
          <a:lstStyle/>
          <a:p>
            <a:pPr marL="0" indent="0">
              <a:buNone/>
            </a:pPr>
            <a:r>
              <a:rPr lang="es-MX" dirty="0"/>
              <a:t>Las funciones es un bloque de código de JavaScript.</a:t>
            </a:r>
          </a:p>
          <a:p>
            <a:pPr marL="0" indent="0">
              <a:buNone/>
            </a:pPr>
            <a:r>
              <a:rPr lang="es-MX" dirty="0"/>
              <a:t>Los eventos son los que pueden mandar a llamar a las funciones.</a:t>
            </a:r>
          </a:p>
          <a:p>
            <a:pPr marL="0" indent="0">
              <a:buNone/>
            </a:pPr>
            <a:endParaRPr lang="es-MX" dirty="0"/>
          </a:p>
        </p:txBody>
      </p:sp>
      <p:sp>
        <p:nvSpPr>
          <p:cNvPr id="4" name="Footer Placeholder 3"/>
          <p:cNvSpPr>
            <a:spLocks noGrp="1"/>
          </p:cNvSpPr>
          <p:nvPr>
            <p:ph type="ftr" sz="quarter" idx="11"/>
          </p:nvPr>
        </p:nvSpPr>
        <p:spPr/>
        <p:txBody>
          <a:bodyPr/>
          <a:lstStyle/>
          <a:p>
            <a:r>
              <a:rPr lang="es-MX"/>
              <a:t>CIMOR ® 2016</a:t>
            </a:r>
          </a:p>
        </p:txBody>
      </p:sp>
    </p:spTree>
    <p:extLst>
      <p:ext uri="{BB962C8B-B14F-4D97-AF65-F5344CB8AC3E}">
        <p14:creationId xmlns:p14="http://schemas.microsoft.com/office/powerpoint/2010/main" val="1132086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Acceder a los elementos</a:t>
            </a:r>
            <a:endParaRPr lang="es-MX" dirty="0"/>
          </a:p>
        </p:txBody>
      </p:sp>
      <p:sp>
        <p:nvSpPr>
          <p:cNvPr id="3" name="Marcador de contenido 2"/>
          <p:cNvSpPr>
            <a:spLocks noGrp="1"/>
          </p:cNvSpPr>
          <p:nvPr>
            <p:ph idx="1"/>
          </p:nvPr>
        </p:nvSpPr>
        <p:spPr>
          <a:xfrm>
            <a:off x="818712" y="2406953"/>
            <a:ext cx="10554574" cy="3636511"/>
          </a:xfrm>
        </p:spPr>
        <p:txBody>
          <a:bodyPr/>
          <a:lstStyle/>
          <a:p>
            <a:r>
              <a:rPr lang="es-MX" dirty="0"/>
              <a:t>Una forma de evitar los problemas del método anterior consiste en acceder a los formularios de una página a través de su nombre (atributo </a:t>
            </a:r>
            <a:r>
              <a:rPr lang="es-MX" dirty="0" err="1"/>
              <a:t>name</a:t>
            </a:r>
            <a:r>
              <a:rPr lang="es-MX" dirty="0" smtClean="0"/>
              <a:t>).</a:t>
            </a:r>
          </a:p>
          <a:p>
            <a:r>
              <a:rPr lang="es-MX" dirty="0"/>
              <a:t>El objeto </a:t>
            </a:r>
            <a:r>
              <a:rPr lang="es-MX" dirty="0" err="1"/>
              <a:t>document</a:t>
            </a:r>
            <a:r>
              <a:rPr lang="es-MX" dirty="0"/>
              <a:t> permite acceder directamente a cualquier formulario mediante su atributo </a:t>
            </a:r>
            <a:r>
              <a:rPr lang="es-MX" dirty="0" err="1" smtClean="0"/>
              <a:t>name</a:t>
            </a:r>
            <a:r>
              <a:rPr lang="es-MX" dirty="0" smtClean="0"/>
              <a:t>.</a:t>
            </a:r>
          </a:p>
          <a:p>
            <a:pPr marL="0" indent="0">
              <a:buNone/>
            </a:pPr>
            <a:endParaRPr lang="es-MX" dirty="0" smtClean="0"/>
          </a:p>
          <a:p>
            <a:pPr marL="0" indent="0" algn="ctr">
              <a:buNone/>
            </a:pPr>
            <a:r>
              <a:rPr lang="es-MX" sz="2400" dirty="0" err="1">
                <a:latin typeface="Consolas" panose="020B0609020204030204" pitchFamily="49" charset="0"/>
              </a:rPr>
              <a:t>var</a:t>
            </a:r>
            <a:r>
              <a:rPr lang="es-MX" sz="2400" dirty="0">
                <a:latin typeface="Consolas" panose="020B0609020204030204" pitchFamily="49" charset="0"/>
              </a:rPr>
              <a:t> </a:t>
            </a:r>
            <a:r>
              <a:rPr lang="es-MX" sz="2400" dirty="0" err="1">
                <a:latin typeface="Consolas" panose="020B0609020204030204" pitchFamily="49" charset="0"/>
              </a:rPr>
              <a:t>formularioPrincipal</a:t>
            </a:r>
            <a:r>
              <a:rPr lang="es-MX" sz="2400" dirty="0">
                <a:latin typeface="Consolas" panose="020B0609020204030204" pitchFamily="49" charset="0"/>
              </a:rPr>
              <a:t> = </a:t>
            </a:r>
            <a:r>
              <a:rPr lang="es-MX" sz="2400" dirty="0" err="1">
                <a:latin typeface="Consolas" panose="020B0609020204030204" pitchFamily="49" charset="0"/>
              </a:rPr>
              <a:t>document.formulario</a:t>
            </a:r>
            <a:r>
              <a:rPr lang="es-MX" sz="2400" dirty="0">
                <a:latin typeface="Consolas" panose="020B0609020204030204" pitchFamily="49" charset="0"/>
              </a:rPr>
              <a:t>;</a:t>
            </a:r>
          </a:p>
          <a:p>
            <a:pPr marL="0" indent="0" algn="ctr">
              <a:buNone/>
            </a:pPr>
            <a:r>
              <a:rPr lang="es-MX" sz="2400" dirty="0" err="1">
                <a:latin typeface="Consolas" panose="020B0609020204030204" pitchFamily="49" charset="0"/>
              </a:rPr>
              <a:t>var</a:t>
            </a:r>
            <a:r>
              <a:rPr lang="es-MX" sz="2400" dirty="0">
                <a:latin typeface="Consolas" panose="020B0609020204030204" pitchFamily="49" charset="0"/>
              </a:rPr>
              <a:t> </a:t>
            </a:r>
            <a:r>
              <a:rPr lang="es-MX" sz="2400" dirty="0" err="1">
                <a:latin typeface="Consolas" panose="020B0609020204030204" pitchFamily="49" charset="0"/>
              </a:rPr>
              <a:t>formularioSecundario</a:t>
            </a:r>
            <a:r>
              <a:rPr lang="es-MX" sz="2400" dirty="0">
                <a:latin typeface="Consolas" panose="020B0609020204030204" pitchFamily="49" charset="0"/>
              </a:rPr>
              <a:t> = </a:t>
            </a:r>
            <a:r>
              <a:rPr lang="es-MX" sz="2400" dirty="0" err="1">
                <a:latin typeface="Consolas" panose="020B0609020204030204" pitchFamily="49" charset="0"/>
              </a:rPr>
              <a:t>document.otro_formulario</a:t>
            </a:r>
            <a:r>
              <a:rPr lang="es-MX" sz="2400" dirty="0">
                <a:latin typeface="Consolas" panose="020B0609020204030204" pitchFamily="49" charset="0"/>
              </a:rPr>
              <a:t>;</a:t>
            </a:r>
          </a:p>
        </p:txBody>
      </p:sp>
      <p:sp>
        <p:nvSpPr>
          <p:cNvPr id="6" name="Rectángulo 5"/>
          <p:cNvSpPr/>
          <p:nvPr/>
        </p:nvSpPr>
        <p:spPr>
          <a:xfrm>
            <a:off x="3947014" y="2037621"/>
            <a:ext cx="4297971" cy="369332"/>
          </a:xfrm>
          <a:prstGeom prst="rect">
            <a:avLst/>
          </a:prstGeom>
        </p:spPr>
        <p:txBody>
          <a:bodyPr wrap="none">
            <a:spAutoFit/>
          </a:bodyPr>
          <a:lstStyle/>
          <a:p>
            <a:r>
              <a:rPr lang="es-MX" b="1" dirty="0"/>
              <a:t>Mediante el arreglo </a:t>
            </a:r>
            <a:r>
              <a:rPr lang="es-MX" b="1" dirty="0" smtClean="0"/>
              <a:t>el atributo </a:t>
            </a:r>
            <a:r>
              <a:rPr lang="es-MX" b="1" dirty="0" err="1" smtClean="0"/>
              <a:t>name</a:t>
            </a:r>
            <a:endParaRPr lang="es-MX" b="1"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90</a:t>
            </a:fld>
            <a:endParaRPr lang="en-US" dirty="0"/>
          </a:p>
        </p:txBody>
      </p:sp>
    </p:spTree>
    <p:extLst>
      <p:ext uri="{BB962C8B-B14F-4D97-AF65-F5344CB8AC3E}">
        <p14:creationId xmlns:p14="http://schemas.microsoft.com/office/powerpoint/2010/main" val="788819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Acceder a los elementos </a:t>
            </a:r>
            <a:endParaRPr lang="es-MX" dirty="0"/>
          </a:p>
        </p:txBody>
      </p:sp>
      <p:sp>
        <p:nvSpPr>
          <p:cNvPr id="3" name="Marcador de contenido 2"/>
          <p:cNvSpPr>
            <a:spLocks noGrp="1"/>
          </p:cNvSpPr>
          <p:nvPr>
            <p:ph idx="1"/>
          </p:nvPr>
        </p:nvSpPr>
        <p:spPr>
          <a:xfrm>
            <a:off x="827424" y="2591619"/>
            <a:ext cx="10554574" cy="3636511"/>
          </a:xfrm>
        </p:spPr>
        <p:txBody>
          <a:bodyPr/>
          <a:lstStyle/>
          <a:p>
            <a:r>
              <a:rPr lang="es-MX" dirty="0" smtClean="0"/>
              <a:t>También </a:t>
            </a:r>
            <a:r>
              <a:rPr lang="es-MX" dirty="0"/>
              <a:t>se puede acceder a los formularios y a sus elementos utilizando las funciones DOM de acceso directo a los nodos. </a:t>
            </a:r>
            <a:endParaRPr lang="es-MX" dirty="0" smtClean="0"/>
          </a:p>
          <a:p>
            <a:r>
              <a:rPr lang="es-MX" dirty="0" smtClean="0"/>
              <a:t>El </a:t>
            </a:r>
            <a:r>
              <a:rPr lang="es-MX" dirty="0"/>
              <a:t>siguiente ejemplo utiliza la habitual función </a:t>
            </a:r>
            <a:r>
              <a:rPr lang="es-MX" dirty="0" err="1"/>
              <a:t>document.getElementById</a:t>
            </a:r>
            <a:r>
              <a:rPr lang="es-MX" dirty="0"/>
              <a:t>() para acceder de forma directa a un formulario y a uno de sus elementos</a:t>
            </a:r>
            <a:r>
              <a:rPr lang="es-MX" dirty="0" smtClean="0"/>
              <a:t>:</a:t>
            </a:r>
          </a:p>
          <a:p>
            <a:endParaRPr lang="es-MX" dirty="0" smtClean="0"/>
          </a:p>
          <a:p>
            <a:pPr marL="0" indent="0" algn="ctr">
              <a:buNone/>
            </a:pPr>
            <a:r>
              <a:rPr lang="es-MX" dirty="0"/>
              <a:t>    </a:t>
            </a:r>
            <a:r>
              <a:rPr lang="es-MX" sz="2000" dirty="0" err="1">
                <a:latin typeface="Consolas" panose="020B0609020204030204" pitchFamily="49" charset="0"/>
              </a:rPr>
              <a:t>var</a:t>
            </a:r>
            <a:r>
              <a:rPr lang="es-MX" sz="2000" dirty="0">
                <a:latin typeface="Consolas" panose="020B0609020204030204" pitchFamily="49" charset="0"/>
              </a:rPr>
              <a:t> </a:t>
            </a:r>
            <a:r>
              <a:rPr lang="es-MX" sz="2000" dirty="0" err="1">
                <a:latin typeface="Consolas" panose="020B0609020204030204" pitchFamily="49" charset="0"/>
              </a:rPr>
              <a:t>formularioPrincipal</a:t>
            </a:r>
            <a:r>
              <a:rPr lang="es-MX" sz="2000" dirty="0">
                <a:latin typeface="Consolas" panose="020B0609020204030204" pitchFamily="49" charset="0"/>
              </a:rPr>
              <a:t> = </a:t>
            </a:r>
            <a:r>
              <a:rPr lang="es-MX" sz="2000" dirty="0" err="1">
                <a:latin typeface="Consolas" panose="020B0609020204030204" pitchFamily="49" charset="0"/>
              </a:rPr>
              <a:t>document.getElementById</a:t>
            </a:r>
            <a:r>
              <a:rPr lang="es-MX" sz="2000" dirty="0">
                <a:latin typeface="Consolas" panose="020B0609020204030204" pitchFamily="49" charset="0"/>
              </a:rPr>
              <a:t>("formulario");</a:t>
            </a:r>
          </a:p>
          <a:p>
            <a:pPr marL="0" indent="0" algn="ctr">
              <a:buNone/>
            </a:pPr>
            <a:r>
              <a:rPr lang="es-MX" sz="2000" dirty="0" err="1">
                <a:latin typeface="Consolas" panose="020B0609020204030204" pitchFamily="49" charset="0"/>
              </a:rPr>
              <a:t>var</a:t>
            </a:r>
            <a:r>
              <a:rPr lang="es-MX" sz="2000" dirty="0">
                <a:latin typeface="Consolas" panose="020B0609020204030204" pitchFamily="49" charset="0"/>
              </a:rPr>
              <a:t> </a:t>
            </a:r>
            <a:r>
              <a:rPr lang="es-MX" sz="2000" dirty="0" err="1">
                <a:latin typeface="Consolas" panose="020B0609020204030204" pitchFamily="49" charset="0"/>
              </a:rPr>
              <a:t>primerElemento</a:t>
            </a:r>
            <a:r>
              <a:rPr lang="es-MX" sz="2000" dirty="0">
                <a:latin typeface="Consolas" panose="020B0609020204030204" pitchFamily="49" charset="0"/>
              </a:rPr>
              <a:t> = </a:t>
            </a:r>
            <a:r>
              <a:rPr lang="es-MX" sz="2000" dirty="0" err="1">
                <a:latin typeface="Consolas" panose="020B0609020204030204" pitchFamily="49" charset="0"/>
              </a:rPr>
              <a:t>document.getElementById</a:t>
            </a:r>
            <a:r>
              <a:rPr lang="es-MX" sz="2000" dirty="0">
                <a:latin typeface="Consolas" panose="020B0609020204030204" pitchFamily="49" charset="0"/>
              </a:rPr>
              <a:t>("elemento");</a:t>
            </a:r>
          </a:p>
        </p:txBody>
      </p:sp>
      <p:sp>
        <p:nvSpPr>
          <p:cNvPr id="5" name="Rectángulo 4"/>
          <p:cNvSpPr/>
          <p:nvPr/>
        </p:nvSpPr>
        <p:spPr>
          <a:xfrm>
            <a:off x="4746005" y="2222287"/>
            <a:ext cx="2717411" cy="369332"/>
          </a:xfrm>
          <a:prstGeom prst="rect">
            <a:avLst/>
          </a:prstGeom>
        </p:spPr>
        <p:txBody>
          <a:bodyPr wrap="none">
            <a:spAutoFit/>
          </a:bodyPr>
          <a:lstStyle/>
          <a:p>
            <a:r>
              <a:rPr lang="es-MX" b="1" dirty="0"/>
              <a:t>Mediante el </a:t>
            </a:r>
            <a:r>
              <a:rPr lang="es-MX" b="1" dirty="0" smtClean="0"/>
              <a:t>atributo id</a:t>
            </a:r>
            <a:endParaRPr lang="es-MX" b="1"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6" name="Marcador de número de diapositiva 5"/>
          <p:cNvSpPr>
            <a:spLocks noGrp="1"/>
          </p:cNvSpPr>
          <p:nvPr>
            <p:ph type="sldNum" sz="quarter" idx="12"/>
          </p:nvPr>
        </p:nvSpPr>
        <p:spPr/>
        <p:txBody>
          <a:bodyPr/>
          <a:lstStyle/>
          <a:p>
            <a:fld id="{D57F1E4F-1CFF-5643-939E-217C01CDF565}" type="slidenum">
              <a:rPr lang="en-US" smtClean="0"/>
              <a:pPr/>
              <a:t>91</a:t>
            </a:fld>
            <a:endParaRPr lang="en-US" dirty="0"/>
          </a:p>
        </p:txBody>
      </p:sp>
    </p:spTree>
    <p:extLst>
      <p:ext uri="{BB962C8B-B14F-4D97-AF65-F5344CB8AC3E}">
        <p14:creationId xmlns:p14="http://schemas.microsoft.com/office/powerpoint/2010/main" val="3005573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10000" y="331074"/>
            <a:ext cx="10571998" cy="970450"/>
          </a:xfrm>
        </p:spPr>
        <p:txBody>
          <a:bodyPr/>
          <a:lstStyle/>
          <a:p>
            <a:r>
              <a:rPr lang="es-MX" sz="3600" dirty="0"/>
              <a:t>Propiedades</a:t>
            </a:r>
            <a:r>
              <a:rPr lang="es-MX" sz="3500" dirty="0"/>
              <a:t> de los elementos de un formulario</a:t>
            </a:r>
          </a:p>
        </p:txBody>
      </p:sp>
      <p:sp>
        <p:nvSpPr>
          <p:cNvPr id="3" name="Marcador de contenido 2"/>
          <p:cNvSpPr>
            <a:spLocks noGrp="1"/>
          </p:cNvSpPr>
          <p:nvPr>
            <p:ph idx="1"/>
          </p:nvPr>
        </p:nvSpPr>
        <p:spPr>
          <a:xfrm>
            <a:off x="810000" y="2425487"/>
            <a:ext cx="10554574" cy="3636511"/>
          </a:xfrm>
        </p:spPr>
        <p:txBody>
          <a:bodyPr/>
          <a:lstStyle/>
          <a:p>
            <a:r>
              <a:rPr lang="es-MX" b="1" dirty="0" err="1" smtClean="0"/>
              <a:t>Type</a:t>
            </a:r>
            <a:r>
              <a:rPr lang="es-MX" dirty="0" smtClean="0"/>
              <a:t> </a:t>
            </a:r>
            <a:r>
              <a:rPr lang="es-MX" dirty="0"/>
              <a:t>: indica el tipo de elemento que se trata. </a:t>
            </a:r>
            <a:endParaRPr lang="es-MX" dirty="0" smtClean="0"/>
          </a:p>
          <a:p>
            <a:pPr marL="0" indent="0">
              <a:buNone/>
            </a:pPr>
            <a:endParaRPr lang="es-MX" dirty="0" smtClean="0"/>
          </a:p>
          <a:p>
            <a:r>
              <a:rPr lang="es-MX" dirty="0" smtClean="0"/>
              <a:t>Para </a:t>
            </a:r>
            <a:r>
              <a:rPr lang="es-MX" dirty="0"/>
              <a:t>los elementos de tipo &lt;input&gt; (</a:t>
            </a:r>
            <a:r>
              <a:rPr lang="es-MX" dirty="0" err="1"/>
              <a:t>text</a:t>
            </a:r>
            <a:r>
              <a:rPr lang="es-MX" dirty="0"/>
              <a:t>, </a:t>
            </a:r>
            <a:r>
              <a:rPr lang="es-MX" dirty="0" err="1"/>
              <a:t>button</a:t>
            </a:r>
            <a:r>
              <a:rPr lang="es-MX" dirty="0"/>
              <a:t>, </a:t>
            </a:r>
            <a:r>
              <a:rPr lang="es-MX" dirty="0" err="1"/>
              <a:t>checkbox</a:t>
            </a:r>
            <a:r>
              <a:rPr lang="es-MX" dirty="0"/>
              <a:t>, etc.) </a:t>
            </a:r>
            <a:endParaRPr lang="es-MX" dirty="0" smtClean="0"/>
          </a:p>
          <a:p>
            <a:pPr marL="0" indent="0">
              <a:buNone/>
            </a:pPr>
            <a:endParaRPr lang="es-MX" dirty="0" smtClean="0"/>
          </a:p>
          <a:p>
            <a:r>
              <a:rPr lang="es-MX" dirty="0" smtClean="0"/>
              <a:t>Para los elementos de tipo &lt;</a:t>
            </a:r>
            <a:r>
              <a:rPr lang="es-MX" dirty="0" err="1" smtClean="0"/>
              <a:t>select</a:t>
            </a:r>
            <a:r>
              <a:rPr lang="es-MX" dirty="0" smtClean="0"/>
              <a:t>&gt; su valor es </a:t>
            </a:r>
            <a:r>
              <a:rPr lang="es-MX" dirty="0" err="1" smtClean="0"/>
              <a:t>select-one</a:t>
            </a:r>
            <a:r>
              <a:rPr lang="es-MX" dirty="0" smtClean="0"/>
              <a:t> para listas normales y </a:t>
            </a:r>
            <a:r>
              <a:rPr lang="es-MX" dirty="0" err="1" smtClean="0"/>
              <a:t>select</a:t>
            </a:r>
            <a:r>
              <a:rPr lang="es-MX" dirty="0" smtClean="0"/>
              <a:t> – </a:t>
            </a:r>
            <a:r>
              <a:rPr lang="es-MX" dirty="0" err="1" smtClean="0"/>
              <a:t>multiple</a:t>
            </a:r>
            <a:r>
              <a:rPr lang="es-MX" dirty="0" smtClean="0"/>
              <a:t> para listas que permiten seleccionar varios elementos.</a:t>
            </a:r>
          </a:p>
          <a:p>
            <a:pPr marL="0" indent="0">
              <a:buNone/>
            </a:pPr>
            <a:endParaRPr lang="es-MX" dirty="0" smtClean="0"/>
          </a:p>
          <a:p>
            <a:r>
              <a:rPr lang="es-MX" dirty="0" smtClean="0"/>
              <a:t>Y por ultimo los elementos &lt;</a:t>
            </a:r>
            <a:r>
              <a:rPr lang="es-MX" dirty="0" err="1" smtClean="0"/>
              <a:t>textarea</a:t>
            </a:r>
            <a:r>
              <a:rPr lang="es-MX" dirty="0" smtClean="0"/>
              <a:t>&gt; que su tipo es </a:t>
            </a:r>
            <a:r>
              <a:rPr lang="es-MX" dirty="0" err="1" smtClean="0"/>
              <a:t>textarea</a:t>
            </a:r>
            <a:r>
              <a:rPr lang="es-MX" dirty="0" smtClean="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92</a:t>
            </a:fld>
            <a:endParaRPr lang="en-US" dirty="0"/>
          </a:p>
        </p:txBody>
      </p:sp>
    </p:spTree>
    <p:extLst>
      <p:ext uri="{BB962C8B-B14F-4D97-AF65-F5344CB8AC3E}">
        <p14:creationId xmlns:p14="http://schemas.microsoft.com/office/powerpoint/2010/main" val="1862843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1570" y="447188"/>
            <a:ext cx="10728857" cy="970450"/>
          </a:xfrm>
        </p:spPr>
        <p:txBody>
          <a:bodyPr/>
          <a:lstStyle/>
          <a:p>
            <a:r>
              <a:rPr lang="es-MX" sz="3600" dirty="0"/>
              <a:t>Propiedades de los elementos de un formulario</a:t>
            </a:r>
          </a:p>
        </p:txBody>
      </p:sp>
      <p:sp>
        <p:nvSpPr>
          <p:cNvPr id="3" name="Marcador de contenido 2"/>
          <p:cNvSpPr>
            <a:spLocks noGrp="1"/>
          </p:cNvSpPr>
          <p:nvPr>
            <p:ph idx="1"/>
          </p:nvPr>
        </p:nvSpPr>
        <p:spPr/>
        <p:txBody>
          <a:bodyPr/>
          <a:lstStyle/>
          <a:p>
            <a:r>
              <a:rPr lang="es-MX" b="1" dirty="0" err="1"/>
              <a:t>f</a:t>
            </a:r>
            <a:r>
              <a:rPr lang="es-MX" b="1" dirty="0" err="1" smtClean="0"/>
              <a:t>orm</a:t>
            </a:r>
            <a:r>
              <a:rPr lang="es-MX" dirty="0"/>
              <a:t>:  </a:t>
            </a:r>
            <a:r>
              <a:rPr lang="es-MX" dirty="0" smtClean="0"/>
              <a:t>Es </a:t>
            </a:r>
            <a:r>
              <a:rPr lang="es-MX" dirty="0"/>
              <a:t>una referencia directa al formulario al que pertenece el elemento. </a:t>
            </a:r>
            <a:endParaRPr lang="es-MX" dirty="0" smtClean="0"/>
          </a:p>
          <a:p>
            <a:r>
              <a:rPr lang="es-MX" dirty="0" smtClean="0"/>
              <a:t>Así</a:t>
            </a:r>
            <a:r>
              <a:rPr lang="es-MX" dirty="0"/>
              <a:t>, para acceder al formulario de un elemento, se puede </a:t>
            </a:r>
            <a:r>
              <a:rPr lang="es-MX" dirty="0" smtClean="0"/>
              <a:t>utilizar:</a:t>
            </a:r>
          </a:p>
          <a:p>
            <a:pPr marL="0" indent="0">
              <a:buNone/>
            </a:pPr>
            <a:endParaRPr lang="es-MX" dirty="0"/>
          </a:p>
          <a:p>
            <a:pPr marL="0" indent="0">
              <a:buNone/>
            </a:pPr>
            <a:endParaRPr lang="es-MX" dirty="0" smtClean="0"/>
          </a:p>
          <a:p>
            <a:pPr marL="0" indent="0" algn="ctr">
              <a:buNone/>
            </a:pPr>
            <a:r>
              <a:rPr lang="es-MX" sz="2400" dirty="0" smtClean="0">
                <a:latin typeface="Consolas" panose="020B0609020204030204" pitchFamily="49" charset="0"/>
              </a:rPr>
              <a:t> </a:t>
            </a:r>
            <a:r>
              <a:rPr lang="es-MX" sz="2400" dirty="0" err="1">
                <a:latin typeface="Consolas" panose="020B0609020204030204" pitchFamily="49" charset="0"/>
              </a:rPr>
              <a:t>document.getElementById</a:t>
            </a:r>
            <a:r>
              <a:rPr lang="es-MX" sz="2400" dirty="0">
                <a:latin typeface="Consolas" panose="020B0609020204030204" pitchFamily="49" charset="0"/>
              </a:rPr>
              <a:t>("</a:t>
            </a:r>
            <a:r>
              <a:rPr lang="es-MX" sz="2400" dirty="0" err="1">
                <a:latin typeface="Consolas" panose="020B0609020204030204" pitchFamily="49" charset="0"/>
              </a:rPr>
              <a:t>id_del_elemento</a:t>
            </a:r>
            <a:r>
              <a:rPr lang="es-MX" sz="2400" dirty="0">
                <a:latin typeface="Consolas" panose="020B0609020204030204" pitchFamily="49" charset="0"/>
              </a:rPr>
              <a:t>").</a:t>
            </a:r>
            <a:r>
              <a:rPr lang="es-MX" sz="2400" dirty="0" err="1">
                <a:latin typeface="Consolas" panose="020B0609020204030204" pitchFamily="49" charset="0"/>
              </a:rPr>
              <a:t>form</a:t>
            </a:r>
            <a:endParaRPr lang="es-MX" sz="2400" dirty="0">
              <a:latin typeface="Consolas" panose="020B0609020204030204" pitchFamily="49" charset="0"/>
            </a:endParaRP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93</a:t>
            </a:fld>
            <a:endParaRPr lang="en-US" dirty="0"/>
          </a:p>
        </p:txBody>
      </p:sp>
    </p:spTree>
    <p:extLst>
      <p:ext uri="{BB962C8B-B14F-4D97-AF65-F5344CB8AC3E}">
        <p14:creationId xmlns:p14="http://schemas.microsoft.com/office/powerpoint/2010/main" val="1091240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51543" y="447188"/>
            <a:ext cx="11088914" cy="970450"/>
          </a:xfrm>
        </p:spPr>
        <p:txBody>
          <a:bodyPr/>
          <a:lstStyle/>
          <a:p>
            <a:r>
              <a:rPr lang="es-MX" sz="3600" dirty="0"/>
              <a:t>Propiedades de los elementos de un formulario</a:t>
            </a:r>
          </a:p>
        </p:txBody>
      </p:sp>
      <p:sp>
        <p:nvSpPr>
          <p:cNvPr id="3" name="Marcador de contenido 2"/>
          <p:cNvSpPr>
            <a:spLocks noGrp="1"/>
          </p:cNvSpPr>
          <p:nvPr>
            <p:ph idx="1"/>
          </p:nvPr>
        </p:nvSpPr>
        <p:spPr/>
        <p:txBody>
          <a:bodyPr/>
          <a:lstStyle/>
          <a:p>
            <a:r>
              <a:rPr lang="es-MX" b="1" dirty="0" err="1" smtClean="0"/>
              <a:t>Name</a:t>
            </a:r>
            <a:r>
              <a:rPr lang="es-MX" dirty="0"/>
              <a:t>: </a:t>
            </a:r>
            <a:r>
              <a:rPr lang="es-MX" dirty="0" smtClean="0"/>
              <a:t>Obtiene </a:t>
            </a:r>
            <a:r>
              <a:rPr lang="es-MX" dirty="0"/>
              <a:t>el valor del atributo </a:t>
            </a:r>
            <a:r>
              <a:rPr lang="es-MX" dirty="0" err="1"/>
              <a:t>name</a:t>
            </a:r>
            <a:r>
              <a:rPr lang="es-MX" dirty="0"/>
              <a:t> </a:t>
            </a:r>
            <a:r>
              <a:rPr lang="es-MX" dirty="0" smtClean="0"/>
              <a:t>.  </a:t>
            </a:r>
            <a:r>
              <a:rPr lang="es-MX" dirty="0"/>
              <a:t>Solamente se puede leer su valor, por lo que no se puede </a:t>
            </a:r>
            <a:r>
              <a:rPr lang="es-MX" dirty="0" smtClean="0"/>
              <a:t>modificar.</a:t>
            </a:r>
          </a:p>
          <a:p>
            <a:pPr marL="0" indent="0">
              <a:buNone/>
            </a:pPr>
            <a:endParaRPr lang="es-MX"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94</a:t>
            </a:fld>
            <a:endParaRPr lang="en-US" dirty="0"/>
          </a:p>
        </p:txBody>
      </p:sp>
    </p:spTree>
    <p:extLst>
      <p:ext uri="{BB962C8B-B14F-4D97-AF65-F5344CB8AC3E}">
        <p14:creationId xmlns:p14="http://schemas.microsoft.com/office/powerpoint/2010/main" val="22846764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66057" y="447188"/>
            <a:ext cx="10815941" cy="970450"/>
          </a:xfrm>
        </p:spPr>
        <p:txBody>
          <a:bodyPr/>
          <a:lstStyle/>
          <a:p>
            <a:r>
              <a:rPr lang="es-MX" sz="3600" dirty="0"/>
              <a:t>Propiedades de los elementos de un formulario</a:t>
            </a:r>
          </a:p>
        </p:txBody>
      </p:sp>
      <p:sp>
        <p:nvSpPr>
          <p:cNvPr id="3" name="Marcador de contenido 2"/>
          <p:cNvSpPr>
            <a:spLocks noGrp="1"/>
          </p:cNvSpPr>
          <p:nvPr>
            <p:ph idx="1"/>
          </p:nvPr>
        </p:nvSpPr>
        <p:spPr>
          <a:xfrm>
            <a:off x="827424" y="2091658"/>
            <a:ext cx="10554574" cy="3636511"/>
          </a:xfrm>
        </p:spPr>
        <p:txBody>
          <a:bodyPr/>
          <a:lstStyle/>
          <a:p>
            <a:r>
              <a:rPr lang="es-MX" b="1" dirty="0" err="1" smtClean="0"/>
              <a:t>Value</a:t>
            </a:r>
            <a:r>
              <a:rPr lang="es-MX" dirty="0"/>
              <a:t>: permite leer y modificar el valor del atributo </a:t>
            </a:r>
            <a:r>
              <a:rPr lang="es-MX" dirty="0" err="1" smtClean="0"/>
              <a:t>value</a:t>
            </a:r>
            <a:r>
              <a:rPr lang="es-MX" dirty="0" smtClean="0"/>
              <a:t>. </a:t>
            </a:r>
          </a:p>
          <a:p>
            <a:pPr marL="0" indent="0">
              <a:buNone/>
            </a:pPr>
            <a:endParaRPr lang="es-MX" dirty="0" smtClean="0"/>
          </a:p>
          <a:p>
            <a:r>
              <a:rPr lang="es-MX" dirty="0"/>
              <a:t>Para los campos de texto (&lt;input </a:t>
            </a:r>
            <a:r>
              <a:rPr lang="es-MX" dirty="0" err="1"/>
              <a:t>type</a:t>
            </a:r>
            <a:r>
              <a:rPr lang="es-MX" dirty="0"/>
              <a:t>="</a:t>
            </a:r>
            <a:r>
              <a:rPr lang="es-MX" dirty="0" err="1"/>
              <a:t>text</a:t>
            </a:r>
            <a:r>
              <a:rPr lang="es-MX" dirty="0"/>
              <a:t>"&gt; y &lt;</a:t>
            </a:r>
            <a:r>
              <a:rPr lang="es-MX" dirty="0" err="1"/>
              <a:t>textarea</a:t>
            </a:r>
            <a:r>
              <a:rPr lang="es-MX" dirty="0"/>
              <a:t>&gt;) obtiene el texto que ha escrito el usuario</a:t>
            </a:r>
            <a:r>
              <a:rPr lang="es-MX" dirty="0" smtClean="0"/>
              <a:t>.</a:t>
            </a:r>
          </a:p>
          <a:p>
            <a:pPr marL="0" indent="0">
              <a:buNone/>
            </a:pPr>
            <a:endParaRPr lang="es-MX" dirty="0" smtClean="0"/>
          </a:p>
          <a:p>
            <a:r>
              <a:rPr lang="es-MX" dirty="0"/>
              <a:t>Para los botones obtiene el texto que se muestra en el botón.</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95</a:t>
            </a:fld>
            <a:endParaRPr lang="en-US" dirty="0"/>
          </a:p>
        </p:txBody>
      </p:sp>
    </p:spTree>
    <p:extLst>
      <p:ext uri="{BB962C8B-B14F-4D97-AF65-F5344CB8AC3E}">
        <p14:creationId xmlns:p14="http://schemas.microsoft.com/office/powerpoint/2010/main" val="3164210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Eventos en el manejo de formularios</a:t>
            </a:r>
            <a:endParaRPr lang="es-MX" dirty="0"/>
          </a:p>
        </p:txBody>
      </p:sp>
      <p:graphicFrame>
        <p:nvGraphicFramePr>
          <p:cNvPr id="4" name="Marcador de contenido 3"/>
          <p:cNvGraphicFramePr>
            <a:graphicFrameLocks noGrp="1"/>
          </p:cNvGraphicFramePr>
          <p:nvPr>
            <p:ph idx="1"/>
            <p:extLst/>
          </p:nvPr>
        </p:nvGraphicFramePr>
        <p:xfrm>
          <a:off x="828298" y="2119085"/>
          <a:ext cx="10553700" cy="4607923"/>
        </p:xfrm>
        <a:graphic>
          <a:graphicData uri="http://schemas.openxmlformats.org/drawingml/2006/table">
            <a:tbl>
              <a:tblPr firstRow="1" bandRow="1">
                <a:tableStyleId>{5C22544A-7EE6-4342-B048-85BDC9FD1C3A}</a:tableStyleId>
              </a:tblPr>
              <a:tblGrid>
                <a:gridCol w="5276850"/>
                <a:gridCol w="5276850"/>
              </a:tblGrid>
              <a:tr h="401683">
                <a:tc>
                  <a:txBody>
                    <a:bodyPr/>
                    <a:lstStyle/>
                    <a:p>
                      <a:r>
                        <a:rPr lang="es-MX" dirty="0" smtClean="0"/>
                        <a:t>Evento</a:t>
                      </a:r>
                      <a:endParaRPr lang="es-MX" dirty="0"/>
                    </a:p>
                  </a:txBody>
                  <a:tcPr/>
                </a:tc>
                <a:tc>
                  <a:txBody>
                    <a:bodyPr/>
                    <a:lstStyle/>
                    <a:p>
                      <a:r>
                        <a:rPr lang="es-MX" dirty="0" smtClean="0"/>
                        <a:t>Función</a:t>
                      </a:r>
                      <a:endParaRPr lang="es-MX" dirty="0"/>
                    </a:p>
                  </a:txBody>
                  <a:tcPr/>
                </a:tc>
              </a:tr>
              <a:tr h="370840">
                <a:tc>
                  <a:txBody>
                    <a:bodyPr/>
                    <a:lstStyle/>
                    <a:p>
                      <a:r>
                        <a:rPr lang="es-MX" dirty="0" err="1" smtClean="0"/>
                        <a:t>Onclick</a:t>
                      </a:r>
                      <a:endParaRPr lang="es-MX" dirty="0"/>
                    </a:p>
                  </a:txBody>
                  <a:tcPr/>
                </a:tc>
                <a:tc>
                  <a:txBody>
                    <a:bodyPr/>
                    <a:lstStyle/>
                    <a:p>
                      <a:r>
                        <a:rPr lang="es-MX" sz="1800" b="0" i="0" kern="1200" dirty="0" smtClean="0">
                          <a:solidFill>
                            <a:schemeClr val="dk1"/>
                          </a:solidFill>
                          <a:effectLst/>
                          <a:latin typeface="+mn-lt"/>
                          <a:ea typeface="+mn-ea"/>
                          <a:cs typeface="+mn-cs"/>
                        </a:rPr>
                        <a:t>Evento que se produce cuando se pincha con el ratón sobre un elemento.</a:t>
                      </a:r>
                      <a:endParaRPr lang="es-MX" dirty="0"/>
                    </a:p>
                  </a:txBody>
                  <a:tcPr/>
                </a:tc>
              </a:tr>
              <a:tr h="370840">
                <a:tc>
                  <a:txBody>
                    <a:bodyPr/>
                    <a:lstStyle/>
                    <a:p>
                      <a:r>
                        <a:rPr lang="es-MX" dirty="0" err="1" smtClean="0"/>
                        <a:t>Onchange</a:t>
                      </a:r>
                      <a:endParaRPr lang="es-MX" dirty="0"/>
                    </a:p>
                  </a:txBody>
                  <a:tcPr/>
                </a:tc>
                <a:tc>
                  <a:txBody>
                    <a:bodyPr/>
                    <a:lstStyle/>
                    <a:p>
                      <a:r>
                        <a:rPr lang="es-MX" dirty="0" smtClean="0"/>
                        <a:t>Evento que</a:t>
                      </a:r>
                      <a:r>
                        <a:rPr lang="es-MX" baseline="0" dirty="0" smtClean="0"/>
                        <a:t> se produce cuando el usuario cambia el valor de un texto ya sea en un &lt;input&gt; en un &lt;</a:t>
                      </a:r>
                      <a:r>
                        <a:rPr lang="es-MX" baseline="0" dirty="0" err="1" smtClean="0"/>
                        <a:t>textarea</a:t>
                      </a:r>
                      <a:r>
                        <a:rPr lang="es-MX" baseline="0" dirty="0" smtClean="0"/>
                        <a:t>&gt; o en un &lt;</a:t>
                      </a:r>
                      <a:r>
                        <a:rPr lang="es-MX" baseline="0" dirty="0" err="1" smtClean="0"/>
                        <a:t>select</a:t>
                      </a:r>
                      <a:r>
                        <a:rPr lang="es-MX" baseline="0" dirty="0" smtClean="0"/>
                        <a:t>&gt;. Sin embargo este cambio solo se produce cuando se produce el cambio y se pasa a otro campo del formulario.</a:t>
                      </a:r>
                      <a:endParaRPr lang="es-MX" dirty="0"/>
                    </a:p>
                  </a:txBody>
                  <a:tcPr/>
                </a:tc>
              </a:tr>
              <a:tr h="370840">
                <a:tc>
                  <a:txBody>
                    <a:bodyPr/>
                    <a:lstStyle/>
                    <a:p>
                      <a:r>
                        <a:rPr lang="es-MX" dirty="0" err="1" smtClean="0"/>
                        <a:t>onfocus</a:t>
                      </a:r>
                      <a:endParaRPr lang="es-MX" dirty="0"/>
                    </a:p>
                  </a:txBody>
                  <a:tcPr/>
                </a:tc>
                <a:tc>
                  <a:txBody>
                    <a:bodyPr/>
                    <a:lstStyle/>
                    <a:p>
                      <a:r>
                        <a:rPr lang="es-MX" sz="1800" b="0" i="0" kern="1200" dirty="0" smtClean="0">
                          <a:solidFill>
                            <a:schemeClr val="dk1"/>
                          </a:solidFill>
                          <a:effectLst/>
                          <a:latin typeface="+mn-lt"/>
                          <a:ea typeface="+mn-ea"/>
                          <a:cs typeface="+mn-cs"/>
                        </a:rPr>
                        <a:t>Evento que se produce cuando el usuario selecciona un elemento del formulario.</a:t>
                      </a:r>
                      <a:endParaRPr lang="es-MX" dirty="0"/>
                    </a:p>
                  </a:txBody>
                  <a:tcPr/>
                </a:tc>
              </a:tr>
              <a:tr h="370840">
                <a:tc>
                  <a:txBody>
                    <a:bodyPr/>
                    <a:lstStyle/>
                    <a:p>
                      <a:r>
                        <a:rPr lang="es-MX" dirty="0" err="1" smtClean="0"/>
                        <a:t>onblur</a:t>
                      </a:r>
                      <a:endParaRPr lang="es-MX" dirty="0"/>
                    </a:p>
                  </a:txBody>
                  <a:tcPr/>
                </a:tc>
                <a:tc>
                  <a:txBody>
                    <a:bodyPr/>
                    <a:lstStyle/>
                    <a:p>
                      <a:r>
                        <a:rPr lang="es-MX" sz="1800" b="0" i="0" kern="1200" dirty="0" smtClean="0">
                          <a:solidFill>
                            <a:schemeClr val="dk1"/>
                          </a:solidFill>
                          <a:effectLst/>
                          <a:latin typeface="+mn-lt"/>
                          <a:ea typeface="+mn-ea"/>
                          <a:cs typeface="+mn-cs"/>
                        </a:rPr>
                        <a:t>Evento complementario de </a:t>
                      </a:r>
                      <a:r>
                        <a:rPr lang="es-MX" dirty="0" err="1" smtClean="0"/>
                        <a:t>onfocus</a:t>
                      </a:r>
                      <a:r>
                        <a:rPr lang="es-MX" sz="1800" b="0" i="0" kern="1200" dirty="0" smtClean="0">
                          <a:solidFill>
                            <a:schemeClr val="dk1"/>
                          </a:solidFill>
                          <a:effectLst/>
                          <a:latin typeface="+mn-lt"/>
                          <a:ea typeface="+mn-ea"/>
                          <a:cs typeface="+mn-cs"/>
                        </a:rPr>
                        <a:t>, ya que se produce cuando el usuario ha </a:t>
                      </a:r>
                      <a:r>
                        <a:rPr lang="es-MX" sz="1800" b="0" i="1" kern="1200" dirty="0" smtClean="0">
                          <a:solidFill>
                            <a:schemeClr val="dk1"/>
                          </a:solidFill>
                          <a:effectLst/>
                          <a:latin typeface="+mn-lt"/>
                          <a:ea typeface="+mn-ea"/>
                          <a:cs typeface="+mn-cs"/>
                        </a:rPr>
                        <a:t>deseleccionado</a:t>
                      </a:r>
                      <a:r>
                        <a:rPr lang="es-MX" sz="1800" b="0" i="0" kern="1200" dirty="0" smtClean="0">
                          <a:solidFill>
                            <a:schemeClr val="dk1"/>
                          </a:solidFill>
                          <a:effectLst/>
                          <a:latin typeface="+mn-lt"/>
                          <a:ea typeface="+mn-ea"/>
                          <a:cs typeface="+mn-cs"/>
                        </a:rPr>
                        <a:t> un elemento por haber seleccionado otro elemento del formulario.</a:t>
                      </a:r>
                      <a:endParaRPr lang="es-MX" dirty="0"/>
                    </a:p>
                  </a:txBody>
                  <a:tcPr/>
                </a:tc>
              </a:tr>
            </a:tbl>
          </a:graphicData>
        </a:graphic>
      </p:graphicFrame>
      <p:sp>
        <p:nvSpPr>
          <p:cNvPr id="3" name="Marcador de pie de página 2"/>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96</a:t>
            </a:fld>
            <a:endParaRPr lang="en-US" dirty="0"/>
          </a:p>
        </p:txBody>
      </p:sp>
    </p:spTree>
    <p:extLst>
      <p:ext uri="{BB962C8B-B14F-4D97-AF65-F5344CB8AC3E}">
        <p14:creationId xmlns:p14="http://schemas.microsoft.com/office/powerpoint/2010/main" val="35604802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Obtener los valores de los campos</a:t>
            </a:r>
            <a:endParaRPr lang="es-MX" dirty="0"/>
          </a:p>
        </p:txBody>
      </p:sp>
      <p:sp>
        <p:nvSpPr>
          <p:cNvPr id="3" name="Marcador de contenido 2"/>
          <p:cNvSpPr>
            <a:spLocks noGrp="1"/>
          </p:cNvSpPr>
          <p:nvPr>
            <p:ph idx="1"/>
          </p:nvPr>
        </p:nvSpPr>
        <p:spPr/>
        <p:txBody>
          <a:bodyPr>
            <a:normAutofit/>
          </a:bodyPr>
          <a:lstStyle/>
          <a:p>
            <a:r>
              <a:rPr lang="es-MX" sz="2400" dirty="0"/>
              <a:t>La mayoría de técnicas JavaScript relacionadas con los formularios requieren leer y/o modificar el valor de los campos del formulario. Por tanto, a continuación se muestra cómo obtener el valor de los campos de formulario más utilizados.</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97</a:t>
            </a:fld>
            <a:endParaRPr lang="en-US" dirty="0"/>
          </a:p>
        </p:txBody>
      </p:sp>
    </p:spTree>
    <p:extLst>
      <p:ext uri="{BB962C8B-B14F-4D97-AF65-F5344CB8AC3E}">
        <p14:creationId xmlns:p14="http://schemas.microsoft.com/office/powerpoint/2010/main" val="4056071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Input y </a:t>
            </a:r>
            <a:r>
              <a:rPr lang="es-MX" dirty="0" err="1" smtClean="0"/>
              <a:t>textarea</a:t>
            </a:r>
            <a:endParaRPr lang="es-MX" dirty="0"/>
          </a:p>
        </p:txBody>
      </p:sp>
      <p:sp>
        <p:nvSpPr>
          <p:cNvPr id="3" name="Marcador de contenido 2"/>
          <p:cNvSpPr>
            <a:spLocks noGrp="1"/>
          </p:cNvSpPr>
          <p:nvPr>
            <p:ph idx="1"/>
          </p:nvPr>
        </p:nvSpPr>
        <p:spPr>
          <a:xfrm>
            <a:off x="827424" y="2491229"/>
            <a:ext cx="10554574" cy="3636511"/>
          </a:xfrm>
        </p:spPr>
        <p:txBody>
          <a:bodyPr>
            <a:normAutofit/>
          </a:bodyPr>
          <a:lstStyle/>
          <a:p>
            <a:r>
              <a:rPr lang="es-MX" sz="2000" dirty="0"/>
              <a:t>El valor del texto mostrado por estos elementos se obtiene y se establece directamente mediante la propiedad </a:t>
            </a:r>
            <a:r>
              <a:rPr lang="es-MX" sz="2000" dirty="0" err="1"/>
              <a:t>value</a:t>
            </a:r>
            <a:r>
              <a:rPr lang="es-MX" sz="2000" dirty="0" smtClean="0"/>
              <a:t>.</a:t>
            </a:r>
          </a:p>
          <a:p>
            <a:pPr marL="0" indent="0">
              <a:buNone/>
            </a:pPr>
            <a:endParaRPr lang="es-MX" sz="2000" dirty="0" smtClean="0"/>
          </a:p>
          <a:p>
            <a:pPr marL="0" indent="0" algn="ctr">
              <a:buNone/>
            </a:pPr>
            <a:r>
              <a:rPr lang="es-MX" sz="2000" dirty="0">
                <a:latin typeface="Consolas" panose="020B0609020204030204" pitchFamily="49" charset="0"/>
              </a:rPr>
              <a:t>&lt;input </a:t>
            </a:r>
            <a:r>
              <a:rPr lang="es-MX" sz="2000" dirty="0" err="1">
                <a:latin typeface="Consolas" panose="020B0609020204030204" pitchFamily="49" charset="0"/>
              </a:rPr>
              <a:t>type</a:t>
            </a:r>
            <a:r>
              <a:rPr lang="es-MX" sz="2000" dirty="0">
                <a:latin typeface="Consolas" panose="020B0609020204030204" pitchFamily="49" charset="0"/>
              </a:rPr>
              <a:t>="</a:t>
            </a:r>
            <a:r>
              <a:rPr lang="es-MX" sz="2000" dirty="0" err="1">
                <a:latin typeface="Consolas" panose="020B0609020204030204" pitchFamily="49" charset="0"/>
              </a:rPr>
              <a:t>text</a:t>
            </a:r>
            <a:r>
              <a:rPr lang="es-MX" sz="2000" dirty="0">
                <a:latin typeface="Consolas" panose="020B0609020204030204" pitchFamily="49" charset="0"/>
              </a:rPr>
              <a:t>" id="texto" /&gt;</a:t>
            </a:r>
          </a:p>
          <a:p>
            <a:pPr marL="0" indent="0" algn="ctr">
              <a:buNone/>
            </a:pPr>
            <a:r>
              <a:rPr lang="es-MX" sz="2000" dirty="0" err="1">
                <a:latin typeface="Consolas" panose="020B0609020204030204" pitchFamily="49" charset="0"/>
              </a:rPr>
              <a:t>var</a:t>
            </a:r>
            <a:r>
              <a:rPr lang="es-MX" sz="2000" dirty="0">
                <a:latin typeface="Consolas" panose="020B0609020204030204" pitchFamily="49" charset="0"/>
              </a:rPr>
              <a:t> valor = </a:t>
            </a:r>
            <a:r>
              <a:rPr lang="es-MX" sz="2000" dirty="0" err="1">
                <a:latin typeface="Consolas" panose="020B0609020204030204" pitchFamily="49" charset="0"/>
              </a:rPr>
              <a:t>document.getElementById</a:t>
            </a:r>
            <a:r>
              <a:rPr lang="es-MX" sz="2000" dirty="0">
                <a:latin typeface="Consolas" panose="020B0609020204030204" pitchFamily="49" charset="0"/>
              </a:rPr>
              <a:t>("texto").</a:t>
            </a:r>
            <a:r>
              <a:rPr lang="es-MX" sz="2000" dirty="0" err="1">
                <a:latin typeface="Consolas" panose="020B0609020204030204" pitchFamily="49" charset="0"/>
              </a:rPr>
              <a:t>value</a:t>
            </a:r>
            <a:r>
              <a:rPr lang="es-MX" sz="2000" dirty="0" smtClean="0">
                <a:latin typeface="Consolas" panose="020B0609020204030204" pitchFamily="49" charset="0"/>
              </a:rPr>
              <a:t>;</a:t>
            </a:r>
          </a:p>
          <a:p>
            <a:pPr marL="0" indent="0" algn="ctr">
              <a:buNone/>
            </a:pPr>
            <a:endParaRPr lang="es-MX" sz="2000" dirty="0" smtClean="0">
              <a:latin typeface="Consolas" panose="020B0609020204030204" pitchFamily="49" charset="0"/>
            </a:endParaRPr>
          </a:p>
          <a:p>
            <a:pPr marL="0" indent="0" algn="ctr">
              <a:buNone/>
            </a:pPr>
            <a:r>
              <a:rPr lang="es-MX" sz="2000" dirty="0">
                <a:latin typeface="Consolas" panose="020B0609020204030204" pitchFamily="49" charset="0"/>
              </a:rPr>
              <a:t>&lt;</a:t>
            </a:r>
            <a:r>
              <a:rPr lang="es-MX" sz="2000" dirty="0" err="1">
                <a:latin typeface="Consolas" panose="020B0609020204030204" pitchFamily="49" charset="0"/>
              </a:rPr>
              <a:t>textarea</a:t>
            </a:r>
            <a:r>
              <a:rPr lang="es-MX" sz="2000" dirty="0">
                <a:latin typeface="Consolas" panose="020B0609020204030204" pitchFamily="49" charset="0"/>
              </a:rPr>
              <a:t> id="</a:t>
            </a:r>
            <a:r>
              <a:rPr lang="es-MX" sz="2000" dirty="0" err="1">
                <a:latin typeface="Consolas" panose="020B0609020204030204" pitchFamily="49" charset="0"/>
              </a:rPr>
              <a:t>parrafo</a:t>
            </a:r>
            <a:r>
              <a:rPr lang="es-MX" sz="2000" dirty="0">
                <a:latin typeface="Consolas" panose="020B0609020204030204" pitchFamily="49" charset="0"/>
              </a:rPr>
              <a:t>"&gt;&lt;/</a:t>
            </a:r>
            <a:r>
              <a:rPr lang="es-MX" sz="2000" dirty="0" err="1">
                <a:latin typeface="Consolas" panose="020B0609020204030204" pitchFamily="49" charset="0"/>
              </a:rPr>
              <a:t>textarea</a:t>
            </a:r>
            <a:r>
              <a:rPr lang="es-MX" sz="2000" dirty="0">
                <a:latin typeface="Consolas" panose="020B0609020204030204" pitchFamily="49" charset="0"/>
              </a:rPr>
              <a:t>&gt;</a:t>
            </a:r>
          </a:p>
          <a:p>
            <a:pPr marL="0" indent="0" algn="ctr">
              <a:buNone/>
            </a:pPr>
            <a:r>
              <a:rPr lang="es-MX" sz="2000" dirty="0" err="1">
                <a:latin typeface="Consolas" panose="020B0609020204030204" pitchFamily="49" charset="0"/>
              </a:rPr>
              <a:t>var</a:t>
            </a:r>
            <a:r>
              <a:rPr lang="es-MX" sz="2000" dirty="0">
                <a:latin typeface="Consolas" panose="020B0609020204030204" pitchFamily="49" charset="0"/>
              </a:rPr>
              <a:t> valor = </a:t>
            </a:r>
            <a:r>
              <a:rPr lang="es-MX" sz="2000" dirty="0" err="1">
                <a:latin typeface="Consolas" panose="020B0609020204030204" pitchFamily="49" charset="0"/>
              </a:rPr>
              <a:t>document.getElementById</a:t>
            </a:r>
            <a:r>
              <a:rPr lang="es-MX" sz="2000" dirty="0">
                <a:latin typeface="Consolas" panose="020B0609020204030204" pitchFamily="49" charset="0"/>
              </a:rPr>
              <a:t>("</a:t>
            </a:r>
            <a:r>
              <a:rPr lang="es-MX" sz="2000" dirty="0" err="1">
                <a:latin typeface="Consolas" panose="020B0609020204030204" pitchFamily="49" charset="0"/>
              </a:rPr>
              <a:t>parrafo</a:t>
            </a:r>
            <a:r>
              <a:rPr lang="es-MX" sz="2000" dirty="0">
                <a:latin typeface="Consolas" panose="020B0609020204030204" pitchFamily="49" charset="0"/>
              </a:rPr>
              <a:t>").</a:t>
            </a:r>
            <a:r>
              <a:rPr lang="es-MX" sz="2000" dirty="0" err="1">
                <a:latin typeface="Consolas" panose="020B0609020204030204" pitchFamily="49" charset="0"/>
              </a:rPr>
              <a:t>value</a:t>
            </a:r>
            <a:r>
              <a:rPr lang="es-MX" sz="2000" dirty="0">
                <a:latin typeface="Consolas" panose="020B0609020204030204" pitchFamily="49" charset="0"/>
              </a:rPr>
              <a:t>;</a:t>
            </a:r>
          </a:p>
          <a:p>
            <a:pPr marL="0" indent="0">
              <a:buNone/>
            </a:pPr>
            <a:endParaRPr lang="es-MX" sz="2000" dirty="0"/>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98</a:t>
            </a:fld>
            <a:endParaRPr lang="en-US" dirty="0"/>
          </a:p>
        </p:txBody>
      </p:sp>
    </p:spTree>
    <p:extLst>
      <p:ext uri="{BB962C8B-B14F-4D97-AF65-F5344CB8AC3E}">
        <p14:creationId xmlns:p14="http://schemas.microsoft.com/office/powerpoint/2010/main" val="14945073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Radio </a:t>
            </a:r>
            <a:r>
              <a:rPr lang="es-MX" dirty="0" err="1"/>
              <a:t>b</a:t>
            </a:r>
            <a:r>
              <a:rPr lang="es-MX" dirty="0" err="1" smtClean="0"/>
              <a:t>uttons</a:t>
            </a:r>
            <a:r>
              <a:rPr lang="es-MX" dirty="0" smtClean="0"/>
              <a:t> </a:t>
            </a:r>
            <a:endParaRPr lang="es-MX" dirty="0"/>
          </a:p>
        </p:txBody>
      </p:sp>
      <p:sp>
        <p:nvSpPr>
          <p:cNvPr id="3" name="Marcador de contenido 2"/>
          <p:cNvSpPr>
            <a:spLocks noGrp="1"/>
          </p:cNvSpPr>
          <p:nvPr>
            <p:ph idx="1"/>
          </p:nvPr>
        </p:nvSpPr>
        <p:spPr/>
        <p:txBody>
          <a:bodyPr/>
          <a:lstStyle/>
          <a:p>
            <a:r>
              <a:rPr lang="es-MX" dirty="0"/>
              <a:t>Cuando se dispone de un grupo de </a:t>
            </a:r>
            <a:r>
              <a:rPr lang="es-MX" dirty="0" err="1"/>
              <a:t>radiobuttons</a:t>
            </a:r>
            <a:r>
              <a:rPr lang="es-MX" dirty="0"/>
              <a:t>, generalmente no se quiere obtener el valor del atributo </a:t>
            </a:r>
            <a:r>
              <a:rPr lang="es-MX" dirty="0" err="1"/>
              <a:t>value</a:t>
            </a:r>
            <a:r>
              <a:rPr lang="es-MX" dirty="0"/>
              <a:t> de alguno de ellos, sino que lo importante es conocer cuál de todos los </a:t>
            </a:r>
            <a:r>
              <a:rPr lang="es-MX" dirty="0" smtClean="0"/>
              <a:t>radio </a:t>
            </a:r>
            <a:r>
              <a:rPr lang="es-MX" dirty="0" err="1" smtClean="0"/>
              <a:t>buttons</a:t>
            </a:r>
            <a:r>
              <a:rPr lang="es-MX" dirty="0" smtClean="0"/>
              <a:t> </a:t>
            </a:r>
            <a:r>
              <a:rPr lang="es-MX" dirty="0"/>
              <a:t>se ha seleccionado</a:t>
            </a:r>
            <a:r>
              <a:rPr lang="es-MX" dirty="0" smtClean="0"/>
              <a:t>.</a:t>
            </a:r>
          </a:p>
          <a:p>
            <a:endParaRPr lang="es-MX" dirty="0"/>
          </a:p>
          <a:p>
            <a:r>
              <a:rPr lang="es-MX" dirty="0" smtClean="0"/>
              <a:t> </a:t>
            </a:r>
            <a:r>
              <a:rPr lang="es-MX" dirty="0"/>
              <a:t>La propiedad </a:t>
            </a:r>
            <a:r>
              <a:rPr lang="es-MX" dirty="0" err="1"/>
              <a:t>checked</a:t>
            </a:r>
            <a:r>
              <a:rPr lang="es-MX" dirty="0"/>
              <a:t> devuelve true para el </a:t>
            </a:r>
            <a:r>
              <a:rPr lang="es-MX" dirty="0" err="1"/>
              <a:t>radiobutton</a:t>
            </a:r>
            <a:r>
              <a:rPr lang="es-MX" dirty="0"/>
              <a:t> seleccionado y false en cualquier otro caso. Si por ejemplo se dispone del siguiente grupo de </a:t>
            </a:r>
            <a:r>
              <a:rPr lang="es-MX" dirty="0" err="1"/>
              <a:t>radiobuttons</a:t>
            </a:r>
            <a:r>
              <a:rPr lang="es-MX" dirty="0"/>
              <a:t>:</a:t>
            </a:r>
          </a:p>
        </p:txBody>
      </p:sp>
      <p:sp>
        <p:nvSpPr>
          <p:cNvPr id="4" name="Marcador de pie de página 3"/>
          <p:cNvSpPr>
            <a:spLocks noGrp="1"/>
          </p:cNvSpPr>
          <p:nvPr>
            <p:ph type="ftr" sz="quarter" idx="11"/>
          </p:nvPr>
        </p:nvSpPr>
        <p:spPr/>
        <p:txBody>
          <a:bodyPr/>
          <a:lstStyle/>
          <a:p>
            <a:r>
              <a:rPr lang="en-US" smtClean="0"/>
              <a:t>CIMOR ® 2016</a:t>
            </a:r>
            <a:endParaRPr lang="en-US" dirty="0"/>
          </a:p>
        </p:txBody>
      </p:sp>
      <p:sp>
        <p:nvSpPr>
          <p:cNvPr id="5" name="Marcador de número de diapositiva 4"/>
          <p:cNvSpPr>
            <a:spLocks noGrp="1"/>
          </p:cNvSpPr>
          <p:nvPr>
            <p:ph type="sldNum" sz="quarter" idx="12"/>
          </p:nvPr>
        </p:nvSpPr>
        <p:spPr/>
        <p:txBody>
          <a:bodyPr/>
          <a:lstStyle/>
          <a:p>
            <a:fld id="{D57F1E4F-1CFF-5643-939E-217C01CDF565}" type="slidenum">
              <a:rPr lang="en-US" smtClean="0"/>
              <a:pPr/>
              <a:t>99</a:t>
            </a:fld>
            <a:endParaRPr lang="en-US" dirty="0"/>
          </a:p>
        </p:txBody>
      </p:sp>
    </p:spTree>
    <p:extLst>
      <p:ext uri="{BB962C8B-B14F-4D97-AF65-F5344CB8AC3E}">
        <p14:creationId xmlns:p14="http://schemas.microsoft.com/office/powerpoint/2010/main" val="11043317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Amarillo">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176</TotalTime>
  <Words>6297</Words>
  <Application>Microsoft Office PowerPoint</Application>
  <PresentationFormat>Panorámica</PresentationFormat>
  <Paragraphs>1195</Paragraphs>
  <Slides>151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151</vt:i4>
      </vt:variant>
    </vt:vector>
  </HeadingPairs>
  <TitlesOfParts>
    <vt:vector size="158" baseType="lpstr">
      <vt:lpstr>Arial</vt:lpstr>
      <vt:lpstr>Calibri</vt:lpstr>
      <vt:lpstr>Century Gothic</vt:lpstr>
      <vt:lpstr>Consolas</vt:lpstr>
      <vt:lpstr>Open Sans</vt:lpstr>
      <vt:lpstr>Wingdings 2</vt:lpstr>
      <vt:lpstr>Quotable</vt:lpstr>
      <vt:lpstr>Presentación de PowerPoint</vt:lpstr>
      <vt:lpstr>Java Script</vt:lpstr>
      <vt:lpstr>Unidad 1</vt:lpstr>
      <vt:lpstr>JavaScript y HTML</vt:lpstr>
      <vt:lpstr>JavaScript y HTML</vt:lpstr>
      <vt:lpstr>Estructura básica javascript</vt:lpstr>
      <vt:lpstr>Variables en JavaScript</vt:lpstr>
      <vt:lpstr>Añadir documento JS a un documento HTML</vt:lpstr>
      <vt:lpstr>Funciones y eventos en JavaScript</vt:lpstr>
      <vt:lpstr>Output</vt:lpstr>
      <vt:lpstr>Usando window.alert()</vt:lpstr>
      <vt:lpstr>Usando document.write()</vt:lpstr>
      <vt:lpstr>Usando innerHTML</vt:lpstr>
      <vt:lpstr>Usando console.log</vt:lpstr>
      <vt:lpstr>Variables e identificadores</vt:lpstr>
      <vt:lpstr>¿Qué son las variables?</vt:lpstr>
      <vt:lpstr>¿Qué son los identificadores?</vt:lpstr>
      <vt:lpstr>Recomendaciones </vt:lpstr>
      <vt:lpstr>El operador de asignación</vt:lpstr>
      <vt:lpstr>Tipos de dato en Java Script </vt:lpstr>
      <vt:lpstr>Declarando una variable </vt:lpstr>
      <vt:lpstr>Una declaración muchas variables </vt:lpstr>
      <vt:lpstr>Valor Undefinied </vt:lpstr>
      <vt:lpstr>Re-declarando variables </vt:lpstr>
      <vt:lpstr>Aritmética en Java Script </vt:lpstr>
      <vt:lpstr>Aritmética en Java Script </vt:lpstr>
      <vt:lpstr>Tipos de datos </vt:lpstr>
      <vt:lpstr>Tipos de datos en Java Script</vt:lpstr>
      <vt:lpstr>¿ Por que son importantes los tipos de datos?</vt:lpstr>
      <vt:lpstr>Tipos de datos dinámicos </vt:lpstr>
      <vt:lpstr>Cadenas </vt:lpstr>
      <vt:lpstr>Números </vt:lpstr>
      <vt:lpstr>Números </vt:lpstr>
      <vt:lpstr>Booleanos </vt:lpstr>
      <vt:lpstr>Arreglos </vt:lpstr>
      <vt:lpstr>Objetos </vt:lpstr>
      <vt:lpstr>EL operador typeof</vt:lpstr>
      <vt:lpstr>Undefined </vt:lpstr>
      <vt:lpstr>Valores vacíos </vt:lpstr>
      <vt:lpstr>Null</vt:lpstr>
      <vt:lpstr>Operadores y expresiones </vt:lpstr>
      <vt:lpstr>Operadores aritméticos </vt:lpstr>
      <vt:lpstr>Operadores aritméticos </vt:lpstr>
      <vt:lpstr>Operadores de asignación</vt:lpstr>
      <vt:lpstr>Operadores de asignación</vt:lpstr>
      <vt:lpstr>Operadores de cadenas (String operators)</vt:lpstr>
      <vt:lpstr>Operadores de comparación y lógicos</vt:lpstr>
      <vt:lpstr>Estructuras de control</vt:lpstr>
      <vt:lpstr>JavaScript: If…Else </vt:lpstr>
      <vt:lpstr>JavaScript if…Else</vt:lpstr>
      <vt:lpstr>JavaScript:Switch</vt:lpstr>
      <vt:lpstr>JavaScript :Switch</vt:lpstr>
      <vt:lpstr>JavaScript: For</vt:lpstr>
      <vt:lpstr>JavaScript: For in</vt:lpstr>
      <vt:lpstr>JavaScript:Array</vt:lpstr>
      <vt:lpstr>Funciones</vt:lpstr>
      <vt:lpstr>Funciones</vt:lpstr>
      <vt:lpstr>Funciones : Ejemplo</vt:lpstr>
      <vt:lpstr>Objects</vt:lpstr>
      <vt:lpstr>Object</vt:lpstr>
      <vt:lpstr>Object: Navigator</vt:lpstr>
      <vt:lpstr>Object: Navigator</vt:lpstr>
      <vt:lpstr>Object: Navigator</vt:lpstr>
      <vt:lpstr>Objecto: Document</vt:lpstr>
      <vt:lpstr>Object: Document</vt:lpstr>
      <vt:lpstr>Object: Document</vt:lpstr>
      <vt:lpstr>Object: Document</vt:lpstr>
      <vt:lpstr>Object: Document</vt:lpstr>
      <vt:lpstr>Object: Document</vt:lpstr>
      <vt:lpstr>Object: Document</vt:lpstr>
      <vt:lpstr>Object: Document</vt:lpstr>
      <vt:lpstr>Object: Document</vt:lpstr>
      <vt:lpstr>Object string</vt:lpstr>
      <vt:lpstr>Object: String </vt:lpstr>
      <vt:lpstr>Object math</vt:lpstr>
      <vt:lpstr>Object: Math</vt:lpstr>
      <vt:lpstr>Object: Math</vt:lpstr>
      <vt:lpstr>Object: date</vt:lpstr>
      <vt:lpstr>Object: Date</vt:lpstr>
      <vt:lpstr>Eventos </vt:lpstr>
      <vt:lpstr>¿Qué son los eventos?</vt:lpstr>
      <vt:lpstr>Ejemplo</vt:lpstr>
      <vt:lpstr>Eventos más comunes </vt:lpstr>
      <vt:lpstr>Formularios</vt:lpstr>
      <vt:lpstr>JavaScript y los formularios</vt:lpstr>
      <vt:lpstr>Acceder a los elementos </vt:lpstr>
      <vt:lpstr>Acceder a los elementos </vt:lpstr>
      <vt:lpstr>Acceder a los elementos </vt:lpstr>
      <vt:lpstr>Desventajas </vt:lpstr>
      <vt:lpstr>Acceder a los elementos</vt:lpstr>
      <vt:lpstr>Acceder a los elementos </vt:lpstr>
      <vt:lpstr>Propiedades de los elementos de un formulario</vt:lpstr>
      <vt:lpstr>Propiedades de los elementos de un formulario</vt:lpstr>
      <vt:lpstr>Propiedades de los elementos de un formulario</vt:lpstr>
      <vt:lpstr>Propiedades de los elementos de un formulario</vt:lpstr>
      <vt:lpstr>Eventos en el manejo de formularios</vt:lpstr>
      <vt:lpstr>Obtener los valores de los campos</vt:lpstr>
      <vt:lpstr>Input y textarea</vt:lpstr>
      <vt:lpstr>Radio buttons </vt:lpstr>
      <vt:lpstr>Radio Buttons</vt:lpstr>
      <vt:lpstr>CheckBox</vt:lpstr>
      <vt:lpstr>CheckBox</vt:lpstr>
      <vt:lpstr>CheckBox</vt:lpstr>
      <vt:lpstr>Select</vt:lpstr>
      <vt:lpstr>Select </vt:lpstr>
      <vt:lpstr>Select</vt:lpstr>
      <vt:lpstr>Select</vt:lpstr>
      <vt:lpstr>Select</vt:lpstr>
      <vt:lpstr>Select</vt:lpstr>
      <vt:lpstr>Select</vt:lpstr>
      <vt:lpstr>Validación </vt:lpstr>
      <vt:lpstr>Validación</vt:lpstr>
      <vt:lpstr>Validación</vt:lpstr>
      <vt:lpstr>Validación </vt:lpstr>
      <vt:lpstr>Validación</vt:lpstr>
      <vt:lpstr>Validar campos de texto obligatorio</vt:lpstr>
      <vt:lpstr>Validar campos numéricos</vt:lpstr>
      <vt:lpstr>Validar la selección de una opción de la lista</vt:lpstr>
      <vt:lpstr>Validar una dirección de e-mail</vt:lpstr>
      <vt:lpstr>Validar una fecha</vt:lpstr>
      <vt:lpstr>Validar un número de teléfono</vt:lpstr>
      <vt:lpstr>Validar un checkbox</vt:lpstr>
      <vt:lpstr>Validar varios checkbox</vt:lpstr>
      <vt:lpstr>Validar un radio button</vt:lpstr>
      <vt:lpstr>¿Que veremos hoy?</vt:lpstr>
      <vt:lpstr> JavaScript y la POO</vt:lpstr>
      <vt:lpstr>POO</vt:lpstr>
      <vt:lpstr>POO</vt:lpstr>
      <vt:lpstr>Terminología </vt:lpstr>
      <vt:lpstr>Terminología</vt:lpstr>
      <vt:lpstr>Clases</vt:lpstr>
      <vt:lpstr>Clases</vt:lpstr>
      <vt:lpstr>Clases</vt:lpstr>
      <vt:lpstr>Objeto</vt:lpstr>
      <vt:lpstr>Objeto</vt:lpstr>
      <vt:lpstr>Atributos</vt:lpstr>
      <vt:lpstr>Atributos</vt:lpstr>
      <vt:lpstr>Instancia</vt:lpstr>
      <vt:lpstr>Instancia</vt:lpstr>
      <vt:lpstr>Instancia</vt:lpstr>
      <vt:lpstr>Abstracción</vt:lpstr>
      <vt:lpstr>Abstracción</vt:lpstr>
      <vt:lpstr>Métodos</vt:lpstr>
      <vt:lpstr>Métodos | Encapsulamiento</vt:lpstr>
      <vt:lpstr>Métodos | Definición de un método</vt:lpstr>
      <vt:lpstr>Herencia </vt:lpstr>
      <vt:lpstr>Herencia | Ejemplo de uso</vt:lpstr>
      <vt:lpstr>Herencia | Ejemplo de uso</vt:lpstr>
      <vt:lpstr>Herencia | Ejemplo de uso</vt:lpstr>
      <vt:lpstr>Polimorfismo </vt:lpstr>
      <vt:lpstr>Polimorfismo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Módulo 2</dc:title>
  <dc:creator>David Robles</dc:creator>
  <cp:lastModifiedBy>Hortencia Ramirez</cp:lastModifiedBy>
  <cp:revision>18</cp:revision>
  <dcterms:created xsi:type="dcterms:W3CDTF">2016-03-08T03:33:27Z</dcterms:created>
  <dcterms:modified xsi:type="dcterms:W3CDTF">2017-06-30T07:17:17Z</dcterms:modified>
</cp:coreProperties>
</file>